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5634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5634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5634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0347" y="3368802"/>
            <a:ext cx="562330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5634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513" y="1776983"/>
            <a:ext cx="8166972" cy="3786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openxmlformats.org/officeDocument/2006/relationships/image" Target="../media/image29.jpeg"/><Relationship Id="rId21" Type="http://schemas.openxmlformats.org/officeDocument/2006/relationships/image" Target="../media/image47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19" Type="http://schemas.openxmlformats.org/officeDocument/2006/relationships/image" Target="../media/image45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Relationship Id="rId2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8.jpeg"/><Relationship Id="rId7" Type="http://schemas.openxmlformats.org/officeDocument/2006/relationships/image" Target="../media/image7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bg-cosmetic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7373" y="2603119"/>
            <a:ext cx="34518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 algn="r">
              <a:lnSpc>
                <a:spcPct val="100000"/>
              </a:lnSpc>
              <a:spcBef>
                <a:spcPts val="100"/>
              </a:spcBef>
            </a:pPr>
            <a:r>
              <a:rPr sz="2400" i="0" spc="-15" dirty="0">
                <a:latin typeface="Calibri"/>
                <a:cs typeface="Calibri"/>
              </a:rPr>
              <a:t>КОМПЛЕКСНАЯ</a:t>
            </a:r>
            <a:r>
              <a:rPr sz="2400" i="0" spc="-105" dirty="0">
                <a:latin typeface="Calibri"/>
                <a:cs typeface="Calibri"/>
              </a:rPr>
              <a:t> </a:t>
            </a:r>
            <a:r>
              <a:rPr sz="2400" i="0" spc="-5" dirty="0">
                <a:latin typeface="Calibri"/>
                <a:cs typeface="Calibri"/>
              </a:rPr>
              <a:t>СИСТЕМА  </a:t>
            </a:r>
            <a:r>
              <a:rPr sz="2400" i="0" dirty="0">
                <a:latin typeface="Calibri"/>
                <a:cs typeface="Calibri"/>
              </a:rPr>
              <a:t>П</a:t>
            </a:r>
            <a:r>
              <a:rPr sz="2400" i="0" spc="-10" dirty="0">
                <a:latin typeface="Calibri"/>
                <a:cs typeface="Calibri"/>
              </a:rPr>
              <a:t>Р</a:t>
            </a:r>
            <a:r>
              <a:rPr sz="2400" i="0" spc="-5" dirty="0">
                <a:latin typeface="Calibri"/>
                <a:cs typeface="Calibri"/>
              </a:rPr>
              <a:t>О</a:t>
            </a:r>
            <a:r>
              <a:rPr sz="2400" i="0" spc="-10" dirty="0">
                <a:latin typeface="Calibri"/>
                <a:cs typeface="Calibri"/>
              </a:rPr>
              <a:t>Ф</a:t>
            </a:r>
            <a:r>
              <a:rPr sz="2400" i="0" spc="-60" dirty="0">
                <a:latin typeface="Calibri"/>
                <a:cs typeface="Calibri"/>
              </a:rPr>
              <a:t>Е</a:t>
            </a:r>
            <a:r>
              <a:rPr sz="2400" i="0" spc="-10" dirty="0">
                <a:latin typeface="Calibri"/>
                <a:cs typeface="Calibri"/>
              </a:rPr>
              <a:t>С</a:t>
            </a:r>
            <a:r>
              <a:rPr sz="2400" i="0" spc="-5" dirty="0">
                <a:latin typeface="Calibri"/>
                <a:cs typeface="Calibri"/>
              </a:rPr>
              <a:t>СИОНАЛЬНОЙ  </a:t>
            </a:r>
            <a:r>
              <a:rPr sz="2400" i="0" spc="-20" dirty="0">
                <a:latin typeface="Calibri"/>
                <a:cs typeface="Calibri"/>
              </a:rPr>
              <a:t>SPA-ДЕПИЛЯЦИИ </a:t>
            </a:r>
            <a:r>
              <a:rPr sz="2400" i="0" dirty="0">
                <a:latin typeface="Calibri"/>
                <a:cs typeface="Calibri"/>
              </a:rPr>
              <a:t>И</a:t>
            </a:r>
            <a:r>
              <a:rPr sz="2400" i="0" spc="-10" dirty="0">
                <a:latin typeface="Calibri"/>
                <a:cs typeface="Calibri"/>
              </a:rPr>
              <a:t> </a:t>
            </a:r>
            <a:r>
              <a:rPr sz="2400" i="0" spc="-35" dirty="0">
                <a:latin typeface="Calibri"/>
                <a:cs typeface="Calibri"/>
              </a:rPr>
              <a:t>УХОДА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79591" y="583691"/>
            <a:ext cx="2708148" cy="1917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38315"/>
            <a:ext cx="9144000" cy="520065"/>
          </a:xfrm>
          <a:custGeom>
            <a:avLst/>
            <a:gdLst/>
            <a:ahLst/>
            <a:cxnLst/>
            <a:rect l="l" t="t" r="r" b="b"/>
            <a:pathLst>
              <a:path w="9144000" h="520065">
                <a:moveTo>
                  <a:pt x="0" y="519684"/>
                </a:moveTo>
                <a:lnTo>
                  <a:pt x="9144000" y="519684"/>
                </a:lnTo>
                <a:lnTo>
                  <a:pt x="9144000" y="0"/>
                </a:lnTo>
                <a:lnTo>
                  <a:pt x="0" y="0"/>
                </a:lnTo>
                <a:lnTo>
                  <a:pt x="0" y="519684"/>
                </a:lnTo>
                <a:close/>
              </a:path>
            </a:pathLst>
          </a:custGeom>
          <a:solidFill>
            <a:srgbClr val="563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084064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909"/>
            <a:ext cx="3596640" cy="0"/>
          </a:xfrm>
          <a:custGeom>
            <a:avLst/>
            <a:gdLst/>
            <a:ahLst/>
            <a:cxnLst/>
            <a:rect l="l" t="t" r="r" b="b"/>
            <a:pathLst>
              <a:path w="3596640">
                <a:moveTo>
                  <a:pt x="0" y="0"/>
                </a:moveTo>
                <a:lnTo>
                  <a:pt x="359664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6216" y="2348483"/>
            <a:ext cx="1851660" cy="1792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3944" y="1818132"/>
            <a:ext cx="981455" cy="2322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3323" y="1790700"/>
            <a:ext cx="1016507" cy="2401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8746" y="3327603"/>
            <a:ext cx="35433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b="1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endParaRPr sz="5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3178" y="3370833"/>
            <a:ext cx="35369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b="1" dirty="0">
                <a:solidFill>
                  <a:srgbClr val="EC7C30"/>
                </a:solidFill>
                <a:latin typeface="Calibri"/>
                <a:cs typeface="Calibri"/>
              </a:rPr>
              <a:t>2</a:t>
            </a:r>
            <a:endParaRPr sz="51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7012" y="4224401"/>
          <a:ext cx="8345804" cy="2508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4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0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1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6100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Сахарная паста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«Медовая»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Сахарная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паста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картридже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«Медовая»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Сахарная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паста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картридже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«Натуральная»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6909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Применение: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3375" marR="209550" indent="-18161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333375" algn="l"/>
                          <a:tab pos="33401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работы на участках с короткими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или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длинными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волосами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33375" indent="-18224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33375" algn="l"/>
                          <a:tab pos="33401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удаления пушковых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33375" marR="184150" indent="-18161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33375" algn="l"/>
                          <a:tab pos="334010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Подходит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 бандажной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техники,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микс-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техники,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33375" marR="1003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а также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разбавления остальных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видов  сахарных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паст.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1015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750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Применение: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1790" marR="218440" indent="-18161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351790" algn="l"/>
                          <a:tab pos="35242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работы на участках с короткими  или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длинными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волосами всех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типов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51790" indent="-18224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51790" algn="l"/>
                          <a:tab pos="35242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удаления пушковых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51790" marR="370840" indent="-18161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51790" algn="l"/>
                          <a:tab pos="35242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Подходит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 бандажной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техники,  микс-техники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1011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150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Применение: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7335" marR="98425" indent="-18161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работы на участках с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короткими  или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длинными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волосами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indent="-18161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жестких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 marR="191770" indent="-18161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6700" algn="l"/>
                          <a:tab pos="26733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Подходит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 бандажной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техники,  микс-техники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1012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150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г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27989" y="448436"/>
            <a:ext cx="7001509" cy="116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63492"/>
                </a:solidFill>
                <a:latin typeface="Calibri"/>
                <a:cs typeface="Calibri"/>
              </a:rPr>
              <a:t>БАНДАЖНАЯ</a:t>
            </a:r>
            <a:r>
              <a:rPr sz="2400" spc="-2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63492"/>
                </a:solidFill>
                <a:latin typeface="Calibri"/>
                <a:cs typeface="Calibri"/>
              </a:rPr>
              <a:t>ТЕХНИКА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imes New Roman"/>
              <a:cs typeface="Times New Roman"/>
            </a:endParaRPr>
          </a:p>
          <a:p>
            <a:pPr marL="429895">
              <a:lnSpc>
                <a:spcPct val="100000"/>
              </a:lnSpc>
            </a:pPr>
            <a:r>
              <a:rPr sz="2400" b="0" spc="-20" dirty="0">
                <a:solidFill>
                  <a:srgbClr val="563492"/>
                </a:solidFill>
                <a:latin typeface="Calibri Light"/>
                <a:cs typeface="Calibri Light"/>
              </a:rPr>
              <a:t>САХАРНЫЕ </a:t>
            </a:r>
            <a:r>
              <a:rPr sz="2400" b="0" spc="-15" dirty="0">
                <a:solidFill>
                  <a:srgbClr val="563492"/>
                </a:solidFill>
                <a:latin typeface="Calibri Light"/>
                <a:cs typeface="Calibri Light"/>
              </a:rPr>
              <a:t>ПАСТЫ ОЧЕНЬ </a:t>
            </a:r>
            <a:r>
              <a:rPr sz="2400" b="0" spc="-20" dirty="0">
                <a:solidFill>
                  <a:srgbClr val="563492"/>
                </a:solidFill>
                <a:latin typeface="Calibri Light"/>
                <a:cs typeface="Calibri Light"/>
              </a:rPr>
              <a:t>МЯГКОЙ</a:t>
            </a:r>
            <a:r>
              <a:rPr sz="2400" b="0" spc="-240" dirty="0">
                <a:solidFill>
                  <a:srgbClr val="563492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563492"/>
                </a:solidFill>
                <a:latin typeface="Calibri Light"/>
                <a:cs typeface="Calibri Light"/>
              </a:rPr>
              <a:t>КОНСИСТЕНЦИИ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091" y="3280105"/>
            <a:ext cx="35433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b="1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endParaRPr sz="5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142" y="448436"/>
            <a:ext cx="302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solidFill>
                  <a:srgbClr val="563492"/>
                </a:solidFill>
                <a:latin typeface="Calibri Light"/>
                <a:cs typeface="Calibri Light"/>
              </a:rPr>
              <a:t>МАНУАЛЬНАЯ</a:t>
            </a:r>
            <a:r>
              <a:rPr sz="2400" b="0" spc="-114" dirty="0">
                <a:solidFill>
                  <a:srgbClr val="563492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563492"/>
                </a:solidFill>
                <a:latin typeface="Calibri Light"/>
                <a:cs typeface="Calibri Light"/>
              </a:rPr>
              <a:t>ТЕХНИКА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05909"/>
            <a:ext cx="3596640" cy="0"/>
          </a:xfrm>
          <a:custGeom>
            <a:avLst/>
            <a:gdLst/>
            <a:ahLst/>
            <a:cxnLst/>
            <a:rect l="l" t="t" r="r" b="b"/>
            <a:pathLst>
              <a:path w="3596640">
                <a:moveTo>
                  <a:pt x="0" y="0"/>
                </a:moveTo>
                <a:lnTo>
                  <a:pt x="359664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737" y="1169924"/>
            <a:ext cx="8126730" cy="2171065"/>
          </a:xfrm>
          <a:custGeom>
            <a:avLst/>
            <a:gdLst/>
            <a:ahLst/>
            <a:cxnLst/>
            <a:rect l="l" t="t" r="r" b="b"/>
            <a:pathLst>
              <a:path w="8126730" h="2171065">
                <a:moveTo>
                  <a:pt x="0" y="2170684"/>
                </a:moveTo>
                <a:lnTo>
                  <a:pt x="8126349" y="2170684"/>
                </a:lnTo>
                <a:lnTo>
                  <a:pt x="8126349" y="0"/>
                </a:lnTo>
                <a:lnTo>
                  <a:pt x="0" y="0"/>
                </a:lnTo>
                <a:lnTo>
                  <a:pt x="0" y="217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737" y="3340595"/>
            <a:ext cx="3895725" cy="1096645"/>
          </a:xfrm>
          <a:custGeom>
            <a:avLst/>
            <a:gdLst/>
            <a:ahLst/>
            <a:cxnLst/>
            <a:rect l="l" t="t" r="r" b="b"/>
            <a:pathLst>
              <a:path w="3895725" h="1096645">
                <a:moveTo>
                  <a:pt x="0" y="1096403"/>
                </a:moveTo>
                <a:lnTo>
                  <a:pt x="3895344" y="1096403"/>
                </a:lnTo>
                <a:lnTo>
                  <a:pt x="3895344" y="0"/>
                </a:lnTo>
                <a:lnTo>
                  <a:pt x="0" y="0"/>
                </a:lnTo>
                <a:lnTo>
                  <a:pt x="0" y="1096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8017" y="3340595"/>
            <a:ext cx="4231640" cy="1096645"/>
          </a:xfrm>
          <a:custGeom>
            <a:avLst/>
            <a:gdLst/>
            <a:ahLst/>
            <a:cxnLst/>
            <a:rect l="l" t="t" r="r" b="b"/>
            <a:pathLst>
              <a:path w="4231640" h="1096645">
                <a:moveTo>
                  <a:pt x="0" y="1096403"/>
                </a:moveTo>
                <a:lnTo>
                  <a:pt x="4231132" y="1096403"/>
                </a:lnTo>
                <a:lnTo>
                  <a:pt x="4231132" y="0"/>
                </a:lnTo>
                <a:lnTo>
                  <a:pt x="0" y="0"/>
                </a:lnTo>
                <a:lnTo>
                  <a:pt x="0" y="1096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737" y="4437088"/>
            <a:ext cx="3895725" cy="325755"/>
          </a:xfrm>
          <a:custGeom>
            <a:avLst/>
            <a:gdLst/>
            <a:ahLst/>
            <a:cxnLst/>
            <a:rect l="l" t="t" r="r" b="b"/>
            <a:pathLst>
              <a:path w="3895725" h="325754">
                <a:moveTo>
                  <a:pt x="0" y="325158"/>
                </a:moveTo>
                <a:lnTo>
                  <a:pt x="3895344" y="325158"/>
                </a:lnTo>
                <a:lnTo>
                  <a:pt x="3895344" y="0"/>
                </a:lnTo>
                <a:lnTo>
                  <a:pt x="0" y="0"/>
                </a:lnTo>
                <a:lnTo>
                  <a:pt x="0" y="325158"/>
                </a:lnTo>
                <a:close/>
              </a:path>
            </a:pathLst>
          </a:custGeom>
          <a:solidFill>
            <a:srgbClr val="F0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8017" y="4437088"/>
            <a:ext cx="4231640" cy="325755"/>
          </a:xfrm>
          <a:custGeom>
            <a:avLst/>
            <a:gdLst/>
            <a:ahLst/>
            <a:cxnLst/>
            <a:rect l="l" t="t" r="r" b="b"/>
            <a:pathLst>
              <a:path w="4231640" h="325754">
                <a:moveTo>
                  <a:pt x="0" y="325158"/>
                </a:moveTo>
                <a:lnTo>
                  <a:pt x="4231132" y="325158"/>
                </a:lnTo>
                <a:lnTo>
                  <a:pt x="4231132" y="0"/>
                </a:lnTo>
                <a:lnTo>
                  <a:pt x="0" y="0"/>
                </a:lnTo>
                <a:lnTo>
                  <a:pt x="0" y="325158"/>
                </a:lnTo>
                <a:close/>
              </a:path>
            </a:pathLst>
          </a:custGeom>
          <a:solidFill>
            <a:srgbClr val="523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737" y="4762246"/>
            <a:ext cx="3895725" cy="1508760"/>
          </a:xfrm>
          <a:custGeom>
            <a:avLst/>
            <a:gdLst/>
            <a:ahLst/>
            <a:cxnLst/>
            <a:rect l="l" t="t" r="r" b="b"/>
            <a:pathLst>
              <a:path w="3895725" h="1508760">
                <a:moveTo>
                  <a:pt x="0" y="1508378"/>
                </a:moveTo>
                <a:lnTo>
                  <a:pt x="3895344" y="1508378"/>
                </a:lnTo>
                <a:lnTo>
                  <a:pt x="3895344" y="0"/>
                </a:lnTo>
                <a:lnTo>
                  <a:pt x="0" y="0"/>
                </a:lnTo>
                <a:lnTo>
                  <a:pt x="0" y="1508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08017" y="4762246"/>
            <a:ext cx="4231640" cy="1508760"/>
          </a:xfrm>
          <a:custGeom>
            <a:avLst/>
            <a:gdLst/>
            <a:ahLst/>
            <a:cxnLst/>
            <a:rect l="l" t="t" r="r" b="b"/>
            <a:pathLst>
              <a:path w="4231640" h="1508760">
                <a:moveTo>
                  <a:pt x="0" y="1508378"/>
                </a:moveTo>
                <a:lnTo>
                  <a:pt x="4231132" y="1508378"/>
                </a:lnTo>
                <a:lnTo>
                  <a:pt x="4231132" y="0"/>
                </a:lnTo>
                <a:lnTo>
                  <a:pt x="0" y="0"/>
                </a:lnTo>
                <a:lnTo>
                  <a:pt x="0" y="1508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08017" y="3321558"/>
            <a:ext cx="0" cy="2955925"/>
          </a:xfrm>
          <a:custGeom>
            <a:avLst/>
            <a:gdLst/>
            <a:ahLst/>
            <a:cxnLst/>
            <a:rect l="l" t="t" r="r" b="b"/>
            <a:pathLst>
              <a:path h="2955925">
                <a:moveTo>
                  <a:pt x="0" y="0"/>
                </a:moveTo>
                <a:lnTo>
                  <a:pt x="0" y="29554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387" y="3340608"/>
            <a:ext cx="8139430" cy="0"/>
          </a:xfrm>
          <a:custGeom>
            <a:avLst/>
            <a:gdLst/>
            <a:ahLst/>
            <a:cxnLst/>
            <a:rect l="l" t="t" r="r" b="b"/>
            <a:pathLst>
              <a:path w="8139430">
                <a:moveTo>
                  <a:pt x="0" y="0"/>
                </a:moveTo>
                <a:lnTo>
                  <a:pt x="81391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6387" y="4436998"/>
            <a:ext cx="8139430" cy="0"/>
          </a:xfrm>
          <a:custGeom>
            <a:avLst/>
            <a:gdLst/>
            <a:ahLst/>
            <a:cxnLst/>
            <a:rect l="l" t="t" r="r" b="b"/>
            <a:pathLst>
              <a:path w="8139430">
                <a:moveTo>
                  <a:pt x="0" y="0"/>
                </a:moveTo>
                <a:lnTo>
                  <a:pt x="81391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387" y="4762246"/>
            <a:ext cx="8139430" cy="0"/>
          </a:xfrm>
          <a:custGeom>
            <a:avLst/>
            <a:gdLst/>
            <a:ahLst/>
            <a:cxnLst/>
            <a:rect l="l" t="t" r="r" b="b"/>
            <a:pathLst>
              <a:path w="8139430">
                <a:moveTo>
                  <a:pt x="0" y="0"/>
                </a:moveTo>
                <a:lnTo>
                  <a:pt x="81391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737" y="1163700"/>
            <a:ext cx="0" cy="5113655"/>
          </a:xfrm>
          <a:custGeom>
            <a:avLst/>
            <a:gdLst/>
            <a:ahLst/>
            <a:cxnLst/>
            <a:rect l="l" t="t" r="r" b="b"/>
            <a:pathLst>
              <a:path h="5113655">
                <a:moveTo>
                  <a:pt x="0" y="0"/>
                </a:moveTo>
                <a:lnTo>
                  <a:pt x="0" y="511327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39150" y="1163700"/>
            <a:ext cx="0" cy="5113655"/>
          </a:xfrm>
          <a:custGeom>
            <a:avLst/>
            <a:gdLst/>
            <a:ahLst/>
            <a:cxnLst/>
            <a:rect l="l" t="t" r="r" b="b"/>
            <a:pathLst>
              <a:path h="5113655">
                <a:moveTo>
                  <a:pt x="0" y="0"/>
                </a:moveTo>
                <a:lnTo>
                  <a:pt x="0" y="511327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387" y="1170050"/>
            <a:ext cx="8139430" cy="0"/>
          </a:xfrm>
          <a:custGeom>
            <a:avLst/>
            <a:gdLst/>
            <a:ahLst/>
            <a:cxnLst/>
            <a:rect l="l" t="t" r="r" b="b"/>
            <a:pathLst>
              <a:path w="8139430">
                <a:moveTo>
                  <a:pt x="0" y="0"/>
                </a:moveTo>
                <a:lnTo>
                  <a:pt x="81391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387" y="6270625"/>
            <a:ext cx="8139430" cy="0"/>
          </a:xfrm>
          <a:custGeom>
            <a:avLst/>
            <a:gdLst/>
            <a:ahLst/>
            <a:cxnLst/>
            <a:rect l="l" t="t" r="r" b="b"/>
            <a:pathLst>
              <a:path w="8139430">
                <a:moveTo>
                  <a:pt x="0" y="0"/>
                </a:moveTo>
                <a:lnTo>
                  <a:pt x="81391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471041" y="1178433"/>
            <a:ext cx="58851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i="0" spc="-20" dirty="0">
                <a:latin typeface="Calibri Light"/>
                <a:cs typeface="Calibri Light"/>
              </a:rPr>
              <a:t>САХАРНЫЕ </a:t>
            </a:r>
            <a:r>
              <a:rPr sz="2500" b="0" i="0" spc="-15" dirty="0">
                <a:latin typeface="Calibri Light"/>
                <a:cs typeface="Calibri Light"/>
              </a:rPr>
              <a:t>ПАСТЫ </a:t>
            </a:r>
            <a:r>
              <a:rPr sz="2500" b="0" i="0" spc="-25" dirty="0">
                <a:latin typeface="Calibri Light"/>
                <a:cs typeface="Calibri Light"/>
              </a:rPr>
              <a:t>МЯГКОЙ</a:t>
            </a:r>
            <a:r>
              <a:rPr sz="2500" b="0" i="0" spc="-229" dirty="0">
                <a:latin typeface="Calibri Light"/>
                <a:cs typeface="Calibri Light"/>
              </a:rPr>
              <a:t> </a:t>
            </a:r>
            <a:r>
              <a:rPr sz="2500" b="0" i="0" spc="-30" dirty="0">
                <a:latin typeface="Calibri Light"/>
                <a:cs typeface="Calibri Light"/>
              </a:rPr>
              <a:t>КОНСИСТЕНЦИИ</a:t>
            </a:r>
            <a:endParaRPr sz="25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382" y="3324809"/>
            <a:ext cx="367030" cy="834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00" b="1" dirty="0">
                <a:solidFill>
                  <a:srgbClr val="EC7C30"/>
                </a:solidFill>
                <a:latin typeface="Calibri"/>
                <a:cs typeface="Calibri"/>
              </a:rPr>
              <a:t>2</a:t>
            </a:r>
            <a:endParaRPr sz="5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58715" y="3324809"/>
            <a:ext cx="702310" cy="834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00" b="1" spc="-5" dirty="0">
                <a:solidFill>
                  <a:srgbClr val="333E50"/>
                </a:solidFill>
                <a:latin typeface="Calibri"/>
                <a:cs typeface="Calibri"/>
              </a:rPr>
              <a:t>2*</a:t>
            </a:r>
            <a:endParaRPr sz="5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6750" y="4372609"/>
            <a:ext cx="3640454" cy="16700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800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Сахарная паста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«Натуральная»</a:t>
            </a:r>
            <a:endParaRPr sz="15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  <a:spcBef>
                <a:spcPts val="700"/>
              </a:spcBef>
            </a:pPr>
            <a:r>
              <a:rPr sz="1500" b="1" spc="-5" dirty="0">
                <a:latin typeface="Calibri"/>
                <a:cs typeface="Calibri"/>
              </a:rPr>
              <a:t>Применение:</a:t>
            </a:r>
            <a:endParaRPr sz="15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Для </a:t>
            </a:r>
            <a:r>
              <a:rPr sz="1100" dirty="0">
                <a:latin typeface="Calibri"/>
                <a:cs typeface="Calibri"/>
              </a:rPr>
              <a:t>работы в хорошо кондиционированных</a:t>
            </a:r>
            <a:r>
              <a:rPr sz="1100" spc="-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помещениях</a:t>
            </a:r>
            <a:endParaRPr sz="11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Если </a:t>
            </a:r>
            <a:r>
              <a:rPr sz="1100" dirty="0">
                <a:latin typeface="Calibri"/>
                <a:cs typeface="Calibri"/>
              </a:rPr>
              <a:t>у косметолога холодные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руки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  <a:spcBef>
                <a:spcPts val="1145"/>
              </a:spcBef>
            </a:pPr>
            <a:r>
              <a:rPr sz="1100" b="1" dirty="0">
                <a:latin typeface="Calibri"/>
                <a:cs typeface="Calibri"/>
              </a:rPr>
              <a:t>Арт.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1018</a:t>
            </a:r>
            <a:endParaRPr sz="11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750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г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77359" y="4372609"/>
            <a:ext cx="4068445" cy="16700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657860">
              <a:lnSpc>
                <a:spcPct val="100000"/>
              </a:lnSpc>
              <a:spcBef>
                <a:spcPts val="800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Сахарная паста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«Мягкая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Легкая»</a:t>
            </a:r>
            <a:endParaRPr sz="15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  <a:spcBef>
                <a:spcPts val="700"/>
              </a:spcBef>
            </a:pPr>
            <a:r>
              <a:rPr sz="1500" b="1" spc="-5" dirty="0">
                <a:latin typeface="Calibri"/>
                <a:cs typeface="Calibri"/>
              </a:rPr>
              <a:t>Применение:</a:t>
            </a:r>
            <a:endParaRPr sz="15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Для </a:t>
            </a:r>
            <a:r>
              <a:rPr sz="1100" dirty="0">
                <a:latin typeface="Calibri"/>
                <a:cs typeface="Calibri"/>
              </a:rPr>
              <a:t>работы в хорошо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кондиционированных</a:t>
            </a:r>
            <a:endParaRPr sz="11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dirty="0">
                <a:latin typeface="Calibri"/>
                <a:cs typeface="Calibri"/>
              </a:rPr>
              <a:t>помещениях</a:t>
            </a:r>
            <a:endParaRPr sz="11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Если </a:t>
            </a:r>
            <a:r>
              <a:rPr sz="1100" dirty="0">
                <a:latin typeface="Calibri"/>
                <a:cs typeface="Calibri"/>
              </a:rPr>
              <a:t>у косметолога холодные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руки</a:t>
            </a:r>
            <a:endParaRPr sz="11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Не </a:t>
            </a:r>
            <a:r>
              <a:rPr sz="1100" dirty="0">
                <a:latin typeface="Calibri"/>
                <a:cs typeface="Calibri"/>
              </a:rPr>
              <a:t>требует разогревания в теплом проветриваемом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помещении</a:t>
            </a:r>
            <a:endParaRPr sz="11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Арт.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1019</a:t>
            </a:r>
            <a:endParaRPr sz="11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750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г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50036" y="1821179"/>
            <a:ext cx="2442972" cy="2377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3435" y="1892807"/>
            <a:ext cx="2409443" cy="2368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925" y="1114425"/>
            <a:ext cx="7851775" cy="2113915"/>
          </a:xfrm>
          <a:custGeom>
            <a:avLst/>
            <a:gdLst/>
            <a:ahLst/>
            <a:cxnLst/>
            <a:rect l="l" t="t" r="r" b="b"/>
            <a:pathLst>
              <a:path w="7851775" h="2113915">
                <a:moveTo>
                  <a:pt x="0" y="2113661"/>
                </a:moveTo>
                <a:lnTo>
                  <a:pt x="7851775" y="2113661"/>
                </a:lnTo>
                <a:lnTo>
                  <a:pt x="7851775" y="0"/>
                </a:lnTo>
                <a:lnTo>
                  <a:pt x="0" y="0"/>
                </a:lnTo>
                <a:lnTo>
                  <a:pt x="0" y="2113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925" y="3227984"/>
            <a:ext cx="3763645" cy="1064895"/>
          </a:xfrm>
          <a:custGeom>
            <a:avLst/>
            <a:gdLst/>
            <a:ahLst/>
            <a:cxnLst/>
            <a:rect l="l" t="t" r="r" b="b"/>
            <a:pathLst>
              <a:path w="3763645" h="1064895">
                <a:moveTo>
                  <a:pt x="0" y="1064615"/>
                </a:moveTo>
                <a:lnTo>
                  <a:pt x="3763645" y="1064615"/>
                </a:lnTo>
                <a:lnTo>
                  <a:pt x="3763645" y="0"/>
                </a:lnTo>
                <a:lnTo>
                  <a:pt x="0" y="0"/>
                </a:lnTo>
                <a:lnTo>
                  <a:pt x="0" y="1064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9570" y="3227984"/>
            <a:ext cx="4088129" cy="1064895"/>
          </a:xfrm>
          <a:custGeom>
            <a:avLst/>
            <a:gdLst/>
            <a:ahLst/>
            <a:cxnLst/>
            <a:rect l="l" t="t" r="r" b="b"/>
            <a:pathLst>
              <a:path w="4088129" h="1064895">
                <a:moveTo>
                  <a:pt x="0" y="1064615"/>
                </a:moveTo>
                <a:lnTo>
                  <a:pt x="4088129" y="1064615"/>
                </a:lnTo>
                <a:lnTo>
                  <a:pt x="4088129" y="0"/>
                </a:lnTo>
                <a:lnTo>
                  <a:pt x="0" y="0"/>
                </a:lnTo>
                <a:lnTo>
                  <a:pt x="0" y="1064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925" y="4292600"/>
            <a:ext cx="3763645" cy="316230"/>
          </a:xfrm>
          <a:custGeom>
            <a:avLst/>
            <a:gdLst/>
            <a:ahLst/>
            <a:cxnLst/>
            <a:rect l="l" t="t" r="r" b="b"/>
            <a:pathLst>
              <a:path w="3763645" h="316229">
                <a:moveTo>
                  <a:pt x="0" y="315722"/>
                </a:moveTo>
                <a:lnTo>
                  <a:pt x="3763645" y="315722"/>
                </a:lnTo>
                <a:lnTo>
                  <a:pt x="3763645" y="0"/>
                </a:lnTo>
                <a:lnTo>
                  <a:pt x="0" y="0"/>
                </a:lnTo>
                <a:lnTo>
                  <a:pt x="0" y="31572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9570" y="4292600"/>
            <a:ext cx="4088129" cy="316230"/>
          </a:xfrm>
          <a:custGeom>
            <a:avLst/>
            <a:gdLst/>
            <a:ahLst/>
            <a:cxnLst/>
            <a:rect l="l" t="t" r="r" b="b"/>
            <a:pathLst>
              <a:path w="4088129" h="316229">
                <a:moveTo>
                  <a:pt x="0" y="315722"/>
                </a:moveTo>
                <a:lnTo>
                  <a:pt x="4088129" y="315722"/>
                </a:lnTo>
                <a:lnTo>
                  <a:pt x="4088129" y="0"/>
                </a:lnTo>
                <a:lnTo>
                  <a:pt x="0" y="0"/>
                </a:lnTo>
                <a:lnTo>
                  <a:pt x="0" y="31572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925" y="4608385"/>
            <a:ext cx="3763645" cy="1962785"/>
          </a:xfrm>
          <a:custGeom>
            <a:avLst/>
            <a:gdLst/>
            <a:ahLst/>
            <a:cxnLst/>
            <a:rect l="l" t="t" r="r" b="b"/>
            <a:pathLst>
              <a:path w="3763645" h="1962784">
                <a:moveTo>
                  <a:pt x="0" y="1962277"/>
                </a:moveTo>
                <a:lnTo>
                  <a:pt x="3763645" y="1962277"/>
                </a:lnTo>
                <a:lnTo>
                  <a:pt x="3763645" y="0"/>
                </a:lnTo>
                <a:lnTo>
                  <a:pt x="0" y="0"/>
                </a:lnTo>
                <a:lnTo>
                  <a:pt x="0" y="1962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9570" y="4608385"/>
            <a:ext cx="4088129" cy="1962785"/>
          </a:xfrm>
          <a:custGeom>
            <a:avLst/>
            <a:gdLst/>
            <a:ahLst/>
            <a:cxnLst/>
            <a:rect l="l" t="t" r="r" b="b"/>
            <a:pathLst>
              <a:path w="4088129" h="1962784">
                <a:moveTo>
                  <a:pt x="0" y="1962277"/>
                </a:moveTo>
                <a:lnTo>
                  <a:pt x="4088129" y="1962277"/>
                </a:lnTo>
                <a:lnTo>
                  <a:pt x="4088129" y="0"/>
                </a:lnTo>
                <a:lnTo>
                  <a:pt x="0" y="0"/>
                </a:lnTo>
                <a:lnTo>
                  <a:pt x="0" y="1962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9570" y="3209035"/>
            <a:ext cx="0" cy="3368040"/>
          </a:xfrm>
          <a:custGeom>
            <a:avLst/>
            <a:gdLst/>
            <a:ahLst/>
            <a:cxnLst/>
            <a:rect l="l" t="t" r="r" b="b"/>
            <a:pathLst>
              <a:path h="3368040">
                <a:moveTo>
                  <a:pt x="0" y="0"/>
                </a:moveTo>
                <a:lnTo>
                  <a:pt x="0" y="33679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575" y="3228085"/>
            <a:ext cx="7864475" cy="0"/>
          </a:xfrm>
          <a:custGeom>
            <a:avLst/>
            <a:gdLst/>
            <a:ahLst/>
            <a:cxnLst/>
            <a:rect l="l" t="t" r="r" b="b"/>
            <a:pathLst>
              <a:path w="7864475">
                <a:moveTo>
                  <a:pt x="0" y="0"/>
                </a:moveTo>
                <a:lnTo>
                  <a:pt x="786447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575" y="4292600"/>
            <a:ext cx="7864475" cy="0"/>
          </a:xfrm>
          <a:custGeom>
            <a:avLst/>
            <a:gdLst/>
            <a:ahLst/>
            <a:cxnLst/>
            <a:rect l="l" t="t" r="r" b="b"/>
            <a:pathLst>
              <a:path w="7864475">
                <a:moveTo>
                  <a:pt x="0" y="0"/>
                </a:moveTo>
                <a:lnTo>
                  <a:pt x="78644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9575" y="4608321"/>
            <a:ext cx="7864475" cy="0"/>
          </a:xfrm>
          <a:custGeom>
            <a:avLst/>
            <a:gdLst/>
            <a:ahLst/>
            <a:cxnLst/>
            <a:rect l="l" t="t" r="r" b="b"/>
            <a:pathLst>
              <a:path w="7864475">
                <a:moveTo>
                  <a:pt x="0" y="0"/>
                </a:moveTo>
                <a:lnTo>
                  <a:pt x="78644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925" y="1108075"/>
            <a:ext cx="0" cy="5469255"/>
          </a:xfrm>
          <a:custGeom>
            <a:avLst/>
            <a:gdLst/>
            <a:ahLst/>
            <a:cxnLst/>
            <a:rect l="l" t="t" r="r" b="b"/>
            <a:pathLst>
              <a:path h="5469255">
                <a:moveTo>
                  <a:pt x="0" y="0"/>
                </a:moveTo>
                <a:lnTo>
                  <a:pt x="0" y="54689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7700" y="1108075"/>
            <a:ext cx="0" cy="5469255"/>
          </a:xfrm>
          <a:custGeom>
            <a:avLst/>
            <a:gdLst/>
            <a:ahLst/>
            <a:cxnLst/>
            <a:rect l="l" t="t" r="r" b="b"/>
            <a:pathLst>
              <a:path h="5469255">
                <a:moveTo>
                  <a:pt x="0" y="0"/>
                </a:moveTo>
                <a:lnTo>
                  <a:pt x="0" y="54689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9575" y="1114425"/>
            <a:ext cx="7864475" cy="0"/>
          </a:xfrm>
          <a:custGeom>
            <a:avLst/>
            <a:gdLst/>
            <a:ahLst/>
            <a:cxnLst/>
            <a:rect l="l" t="t" r="r" b="b"/>
            <a:pathLst>
              <a:path w="7864475">
                <a:moveTo>
                  <a:pt x="0" y="0"/>
                </a:moveTo>
                <a:lnTo>
                  <a:pt x="78644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9575" y="6570662"/>
            <a:ext cx="7864475" cy="0"/>
          </a:xfrm>
          <a:custGeom>
            <a:avLst/>
            <a:gdLst/>
            <a:ahLst/>
            <a:cxnLst/>
            <a:rect l="l" t="t" r="r" b="b"/>
            <a:pathLst>
              <a:path w="7864475">
                <a:moveTo>
                  <a:pt x="0" y="0"/>
                </a:moveTo>
                <a:lnTo>
                  <a:pt x="78644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394841" y="1121410"/>
            <a:ext cx="59677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i="0" spc="-25" dirty="0">
                <a:latin typeface="Calibri Light"/>
                <a:cs typeface="Calibri Light"/>
              </a:rPr>
              <a:t>САХАРНЫЕ </a:t>
            </a:r>
            <a:r>
              <a:rPr sz="2500" b="0" i="0" spc="-15" dirty="0">
                <a:latin typeface="Calibri Light"/>
                <a:cs typeface="Calibri Light"/>
              </a:rPr>
              <a:t>ПАСТЫ </a:t>
            </a:r>
            <a:r>
              <a:rPr sz="2500" b="0" i="0" spc="-25" dirty="0">
                <a:latin typeface="Calibri Light"/>
                <a:cs typeface="Calibri Light"/>
              </a:rPr>
              <a:t>СРЕДНЕЙ</a:t>
            </a:r>
            <a:r>
              <a:rPr sz="2500" b="0" i="0" spc="-180" dirty="0">
                <a:latin typeface="Calibri Light"/>
                <a:cs typeface="Calibri Light"/>
              </a:rPr>
              <a:t> </a:t>
            </a:r>
            <a:r>
              <a:rPr sz="2500" b="0" i="0" spc="-30" dirty="0">
                <a:latin typeface="Calibri Light"/>
                <a:cs typeface="Calibri Light"/>
              </a:rPr>
              <a:t>КОНСИСТЕНЦИИ</a:t>
            </a:r>
            <a:endParaRPr sz="25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870" y="3213938"/>
            <a:ext cx="36004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1" spc="-5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7601" y="3213938"/>
            <a:ext cx="68770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1" spc="-15" dirty="0">
                <a:solidFill>
                  <a:srgbClr val="006FC0"/>
                </a:solidFill>
                <a:latin typeface="Calibri"/>
                <a:cs typeface="Calibri"/>
              </a:rPr>
              <a:t>3*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7334" y="4230268"/>
            <a:ext cx="3368675" cy="19621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655955">
              <a:lnSpc>
                <a:spcPct val="100000"/>
              </a:lnSpc>
              <a:spcBef>
                <a:spcPts val="869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Сахарная паста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«Тропическая»</a:t>
            </a:r>
            <a:endParaRPr sz="13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  <a:spcBef>
                <a:spcPts val="775"/>
              </a:spcBef>
            </a:pPr>
            <a:r>
              <a:rPr sz="1300" b="1" spc="-10" dirty="0">
                <a:latin typeface="Calibri"/>
                <a:cs typeface="Calibri"/>
              </a:rPr>
              <a:t>Применение:</a:t>
            </a:r>
            <a:endParaRPr sz="13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dirty="0">
                <a:latin typeface="Calibri"/>
                <a:cs typeface="Calibri"/>
              </a:rPr>
              <a:t>Для работы в помещениях со средней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температурой</a:t>
            </a:r>
            <a:endParaRPr sz="11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и/или рук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косметолога</a:t>
            </a:r>
            <a:endParaRPr sz="1100">
              <a:latin typeface="Calibri"/>
              <a:cs typeface="Calibri"/>
            </a:endParaRPr>
          </a:p>
          <a:p>
            <a:pPr marL="193675" marR="23431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dirty="0">
                <a:latin typeface="Calibri"/>
                <a:cs typeface="Calibri"/>
              </a:rPr>
              <a:t>В очень жарком </a:t>
            </a:r>
            <a:r>
              <a:rPr sz="1100" spc="-5" dirty="0">
                <a:latin typeface="Calibri"/>
                <a:cs typeface="Calibri"/>
              </a:rPr>
              <a:t>помещении </a:t>
            </a:r>
            <a:r>
              <a:rPr sz="1100" dirty="0">
                <a:latin typeface="Calibri"/>
                <a:cs typeface="Calibri"/>
              </a:rPr>
              <a:t>при холодных</a:t>
            </a:r>
            <a:r>
              <a:rPr sz="1100" spc="-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руках  специалиста</a:t>
            </a:r>
            <a:endParaRPr sz="1100">
              <a:latin typeface="Calibri"/>
              <a:cs typeface="Calibri"/>
            </a:endParaRPr>
          </a:p>
          <a:p>
            <a:pPr marL="193675" marR="4730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Если </a:t>
            </a:r>
            <a:r>
              <a:rPr sz="1100" dirty="0">
                <a:latin typeface="Calibri"/>
                <a:cs typeface="Calibri"/>
              </a:rPr>
              <a:t>у косметолога горячие руки в</a:t>
            </a:r>
            <a:r>
              <a:rPr sz="1100" spc="-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холодном  </a:t>
            </a:r>
            <a:r>
              <a:rPr sz="1100" spc="-5" dirty="0">
                <a:latin typeface="Calibri"/>
                <a:cs typeface="Calibri"/>
              </a:rPr>
              <a:t>помещении</a:t>
            </a:r>
            <a:endParaRPr sz="11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Арт.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1016</a:t>
            </a:r>
            <a:endParaRPr sz="11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750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г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45990" y="4230268"/>
            <a:ext cx="3655695" cy="19621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107440">
              <a:lnSpc>
                <a:spcPct val="100000"/>
              </a:lnSpc>
              <a:spcBef>
                <a:spcPts val="869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Сахарная паста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«Легкая»</a:t>
            </a:r>
            <a:endParaRPr sz="1300">
              <a:latin typeface="Calibri"/>
              <a:cs typeface="Calibri"/>
            </a:endParaRPr>
          </a:p>
          <a:p>
            <a:pPr marL="194310">
              <a:lnSpc>
                <a:spcPct val="100000"/>
              </a:lnSpc>
              <a:spcBef>
                <a:spcPts val="775"/>
              </a:spcBef>
            </a:pPr>
            <a:r>
              <a:rPr sz="1300" b="1" spc="-10" dirty="0">
                <a:latin typeface="Calibri"/>
                <a:cs typeface="Calibri"/>
              </a:rPr>
              <a:t>Применение:</a:t>
            </a:r>
            <a:endParaRPr sz="13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dirty="0">
                <a:latin typeface="Calibri"/>
                <a:cs typeface="Calibri"/>
              </a:rPr>
              <a:t>Для работы в помещениях со средней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температурой</a:t>
            </a:r>
            <a:endParaRPr sz="1100">
              <a:latin typeface="Calibri"/>
              <a:cs typeface="Calibri"/>
            </a:endParaRPr>
          </a:p>
          <a:p>
            <a:pPr marL="17145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и/или рук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косметолога</a:t>
            </a:r>
            <a:endParaRPr sz="11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dirty="0">
                <a:latin typeface="Calibri"/>
                <a:cs typeface="Calibri"/>
              </a:rPr>
              <a:t>В очень жарком </a:t>
            </a:r>
            <a:r>
              <a:rPr sz="1100" spc="-5" dirty="0">
                <a:latin typeface="Calibri"/>
                <a:cs typeface="Calibri"/>
              </a:rPr>
              <a:t>помещении </a:t>
            </a:r>
            <a:r>
              <a:rPr sz="1100" dirty="0">
                <a:latin typeface="Calibri"/>
                <a:cs typeface="Calibri"/>
              </a:rPr>
              <a:t>при холодных руках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мастера</a:t>
            </a:r>
            <a:endParaRPr sz="11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Если </a:t>
            </a:r>
            <a:r>
              <a:rPr sz="1100" dirty="0">
                <a:latin typeface="Calibri"/>
                <a:cs typeface="Calibri"/>
              </a:rPr>
              <a:t>у косметолога горячие руки в холодном</a:t>
            </a:r>
            <a:r>
              <a:rPr sz="1100" spc="-1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помещении</a:t>
            </a:r>
            <a:endParaRPr sz="1100">
              <a:latin typeface="Calibri"/>
              <a:cs typeface="Calibri"/>
            </a:endParaRPr>
          </a:p>
          <a:p>
            <a:pPr marL="194310" marR="30162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Не </a:t>
            </a:r>
            <a:r>
              <a:rPr sz="1100" dirty="0">
                <a:latin typeface="Calibri"/>
                <a:cs typeface="Calibri"/>
              </a:rPr>
              <a:t>требует разогревания в теплом проветриваемом  </a:t>
            </a:r>
            <a:r>
              <a:rPr sz="1100" spc="-5" dirty="0">
                <a:latin typeface="Calibri"/>
                <a:cs typeface="Calibri"/>
              </a:rPr>
              <a:t>помещении</a:t>
            </a:r>
            <a:endParaRPr sz="1100">
              <a:latin typeface="Calibri"/>
              <a:cs typeface="Calibri"/>
            </a:endParaRPr>
          </a:p>
          <a:p>
            <a:pPr marL="19431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Арт.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1017</a:t>
            </a:r>
            <a:endParaRPr sz="1100">
              <a:latin typeface="Calibri"/>
              <a:cs typeface="Calibri"/>
            </a:endParaRPr>
          </a:p>
          <a:p>
            <a:pPr marL="19431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750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г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40323" y="1982723"/>
            <a:ext cx="2360676" cy="2266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3291" y="1973579"/>
            <a:ext cx="2334768" cy="2264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7217" y="448436"/>
            <a:ext cx="302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solidFill>
                  <a:srgbClr val="563492"/>
                </a:solidFill>
                <a:latin typeface="Calibri Light"/>
                <a:cs typeface="Calibri Light"/>
              </a:rPr>
              <a:t>МАНУАЛЬНАЯ</a:t>
            </a:r>
            <a:r>
              <a:rPr sz="2400" b="0" spc="-114" dirty="0">
                <a:solidFill>
                  <a:srgbClr val="563492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563492"/>
                </a:solidFill>
                <a:latin typeface="Calibri Light"/>
                <a:cs typeface="Calibri Light"/>
              </a:rPr>
              <a:t>ТЕХНИКА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1005909"/>
            <a:ext cx="3596640" cy="0"/>
          </a:xfrm>
          <a:custGeom>
            <a:avLst/>
            <a:gdLst/>
            <a:ahLst/>
            <a:cxnLst/>
            <a:rect l="l" t="t" r="r" b="b"/>
            <a:pathLst>
              <a:path w="3596640">
                <a:moveTo>
                  <a:pt x="0" y="0"/>
                </a:moveTo>
                <a:lnTo>
                  <a:pt x="359664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862" y="1228725"/>
            <a:ext cx="8260080" cy="2202815"/>
          </a:xfrm>
          <a:custGeom>
            <a:avLst/>
            <a:gdLst/>
            <a:ahLst/>
            <a:cxnLst/>
            <a:rect l="l" t="t" r="r" b="b"/>
            <a:pathLst>
              <a:path w="8260080" h="2202815">
                <a:moveTo>
                  <a:pt x="0" y="2202688"/>
                </a:moveTo>
                <a:lnTo>
                  <a:pt x="8259699" y="2202688"/>
                </a:lnTo>
                <a:lnTo>
                  <a:pt x="8259699" y="0"/>
                </a:lnTo>
                <a:lnTo>
                  <a:pt x="0" y="0"/>
                </a:lnTo>
                <a:lnTo>
                  <a:pt x="0" y="2202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6862" y="3431375"/>
            <a:ext cx="3959225" cy="1115060"/>
          </a:xfrm>
          <a:custGeom>
            <a:avLst/>
            <a:gdLst/>
            <a:ahLst/>
            <a:cxnLst/>
            <a:rect l="l" t="t" r="r" b="b"/>
            <a:pathLst>
              <a:path w="3959225" h="1115060">
                <a:moveTo>
                  <a:pt x="0" y="1114717"/>
                </a:moveTo>
                <a:lnTo>
                  <a:pt x="3959225" y="1114717"/>
                </a:lnTo>
                <a:lnTo>
                  <a:pt x="3959225" y="0"/>
                </a:lnTo>
                <a:lnTo>
                  <a:pt x="0" y="0"/>
                </a:lnTo>
                <a:lnTo>
                  <a:pt x="0" y="1114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6151" y="3431375"/>
            <a:ext cx="4300855" cy="1115060"/>
          </a:xfrm>
          <a:custGeom>
            <a:avLst/>
            <a:gdLst/>
            <a:ahLst/>
            <a:cxnLst/>
            <a:rect l="l" t="t" r="r" b="b"/>
            <a:pathLst>
              <a:path w="4300855" h="1115060">
                <a:moveTo>
                  <a:pt x="0" y="1114717"/>
                </a:moveTo>
                <a:lnTo>
                  <a:pt x="4300474" y="1114717"/>
                </a:lnTo>
                <a:lnTo>
                  <a:pt x="4300474" y="0"/>
                </a:lnTo>
                <a:lnTo>
                  <a:pt x="0" y="0"/>
                </a:lnTo>
                <a:lnTo>
                  <a:pt x="0" y="1114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6862" y="4546091"/>
            <a:ext cx="3959225" cy="330835"/>
          </a:xfrm>
          <a:custGeom>
            <a:avLst/>
            <a:gdLst/>
            <a:ahLst/>
            <a:cxnLst/>
            <a:rect l="l" t="t" r="r" b="b"/>
            <a:pathLst>
              <a:path w="3959225" h="330835">
                <a:moveTo>
                  <a:pt x="0" y="330580"/>
                </a:moveTo>
                <a:lnTo>
                  <a:pt x="3959225" y="330580"/>
                </a:lnTo>
                <a:lnTo>
                  <a:pt x="3959225" y="0"/>
                </a:lnTo>
                <a:lnTo>
                  <a:pt x="0" y="0"/>
                </a:lnTo>
                <a:lnTo>
                  <a:pt x="0" y="330580"/>
                </a:lnTo>
                <a:close/>
              </a:path>
            </a:pathLst>
          </a:custGeom>
          <a:solidFill>
            <a:srgbClr val="D50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6151" y="4546091"/>
            <a:ext cx="4300855" cy="330835"/>
          </a:xfrm>
          <a:custGeom>
            <a:avLst/>
            <a:gdLst/>
            <a:ahLst/>
            <a:cxnLst/>
            <a:rect l="l" t="t" r="r" b="b"/>
            <a:pathLst>
              <a:path w="4300855" h="330835">
                <a:moveTo>
                  <a:pt x="0" y="330580"/>
                </a:moveTo>
                <a:lnTo>
                  <a:pt x="4300474" y="330580"/>
                </a:lnTo>
                <a:lnTo>
                  <a:pt x="4300474" y="0"/>
                </a:lnTo>
                <a:lnTo>
                  <a:pt x="0" y="0"/>
                </a:lnTo>
                <a:lnTo>
                  <a:pt x="0" y="3305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862" y="4876672"/>
            <a:ext cx="3959225" cy="1534160"/>
          </a:xfrm>
          <a:custGeom>
            <a:avLst/>
            <a:gdLst/>
            <a:ahLst/>
            <a:cxnLst/>
            <a:rect l="l" t="t" r="r" b="b"/>
            <a:pathLst>
              <a:path w="3959225" h="1534160">
                <a:moveTo>
                  <a:pt x="0" y="1533652"/>
                </a:moveTo>
                <a:lnTo>
                  <a:pt x="3959225" y="1533652"/>
                </a:lnTo>
                <a:lnTo>
                  <a:pt x="3959225" y="0"/>
                </a:lnTo>
                <a:lnTo>
                  <a:pt x="0" y="0"/>
                </a:lnTo>
                <a:lnTo>
                  <a:pt x="0" y="1533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6151" y="4876672"/>
            <a:ext cx="4300855" cy="1534160"/>
          </a:xfrm>
          <a:custGeom>
            <a:avLst/>
            <a:gdLst/>
            <a:ahLst/>
            <a:cxnLst/>
            <a:rect l="l" t="t" r="r" b="b"/>
            <a:pathLst>
              <a:path w="4300855" h="1534160">
                <a:moveTo>
                  <a:pt x="0" y="1533652"/>
                </a:moveTo>
                <a:lnTo>
                  <a:pt x="4300474" y="1533652"/>
                </a:lnTo>
                <a:lnTo>
                  <a:pt x="4300474" y="0"/>
                </a:lnTo>
                <a:lnTo>
                  <a:pt x="0" y="0"/>
                </a:lnTo>
                <a:lnTo>
                  <a:pt x="0" y="1533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6151" y="3412363"/>
            <a:ext cx="0" cy="3004820"/>
          </a:xfrm>
          <a:custGeom>
            <a:avLst/>
            <a:gdLst/>
            <a:ahLst/>
            <a:cxnLst/>
            <a:rect l="l" t="t" r="r" b="b"/>
            <a:pathLst>
              <a:path h="3004820">
                <a:moveTo>
                  <a:pt x="0" y="0"/>
                </a:moveTo>
                <a:lnTo>
                  <a:pt x="0" y="300431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0512" y="3431413"/>
            <a:ext cx="8272780" cy="0"/>
          </a:xfrm>
          <a:custGeom>
            <a:avLst/>
            <a:gdLst/>
            <a:ahLst/>
            <a:cxnLst/>
            <a:rect l="l" t="t" r="r" b="b"/>
            <a:pathLst>
              <a:path w="8272780">
                <a:moveTo>
                  <a:pt x="0" y="0"/>
                </a:moveTo>
                <a:lnTo>
                  <a:pt x="827246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512" y="4546091"/>
            <a:ext cx="8272780" cy="0"/>
          </a:xfrm>
          <a:custGeom>
            <a:avLst/>
            <a:gdLst/>
            <a:ahLst/>
            <a:cxnLst/>
            <a:rect l="l" t="t" r="r" b="b"/>
            <a:pathLst>
              <a:path w="8272780">
                <a:moveTo>
                  <a:pt x="0" y="0"/>
                </a:moveTo>
                <a:lnTo>
                  <a:pt x="827246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512" y="4876672"/>
            <a:ext cx="8272780" cy="0"/>
          </a:xfrm>
          <a:custGeom>
            <a:avLst/>
            <a:gdLst/>
            <a:ahLst/>
            <a:cxnLst/>
            <a:rect l="l" t="t" r="r" b="b"/>
            <a:pathLst>
              <a:path w="8272780">
                <a:moveTo>
                  <a:pt x="0" y="0"/>
                </a:moveTo>
                <a:lnTo>
                  <a:pt x="827246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6862" y="1222375"/>
            <a:ext cx="0" cy="5194300"/>
          </a:xfrm>
          <a:custGeom>
            <a:avLst/>
            <a:gdLst/>
            <a:ahLst/>
            <a:cxnLst/>
            <a:rect l="l" t="t" r="r" b="b"/>
            <a:pathLst>
              <a:path h="5194300">
                <a:moveTo>
                  <a:pt x="0" y="0"/>
                </a:moveTo>
                <a:lnTo>
                  <a:pt x="0" y="51943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56625" y="1222375"/>
            <a:ext cx="0" cy="5194300"/>
          </a:xfrm>
          <a:custGeom>
            <a:avLst/>
            <a:gdLst/>
            <a:ahLst/>
            <a:cxnLst/>
            <a:rect l="l" t="t" r="r" b="b"/>
            <a:pathLst>
              <a:path h="5194300">
                <a:moveTo>
                  <a:pt x="0" y="0"/>
                </a:moveTo>
                <a:lnTo>
                  <a:pt x="0" y="51943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0512" y="1228725"/>
            <a:ext cx="8272780" cy="0"/>
          </a:xfrm>
          <a:custGeom>
            <a:avLst/>
            <a:gdLst/>
            <a:ahLst/>
            <a:cxnLst/>
            <a:rect l="l" t="t" r="r" b="b"/>
            <a:pathLst>
              <a:path w="8272780">
                <a:moveTo>
                  <a:pt x="0" y="0"/>
                </a:moveTo>
                <a:lnTo>
                  <a:pt x="827246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0512" y="6410325"/>
            <a:ext cx="8272780" cy="0"/>
          </a:xfrm>
          <a:custGeom>
            <a:avLst/>
            <a:gdLst/>
            <a:ahLst/>
            <a:cxnLst/>
            <a:rect l="l" t="t" r="r" b="b"/>
            <a:pathLst>
              <a:path w="8272780">
                <a:moveTo>
                  <a:pt x="0" y="0"/>
                </a:moveTo>
                <a:lnTo>
                  <a:pt x="827246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423161" y="1237868"/>
            <a:ext cx="60788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i="0" spc="-25" dirty="0">
                <a:latin typeface="Calibri Light"/>
                <a:cs typeface="Calibri Light"/>
              </a:rPr>
              <a:t>САХАРНЫЕ </a:t>
            </a:r>
            <a:r>
              <a:rPr sz="2500" b="0" i="0" spc="-15" dirty="0">
                <a:latin typeface="Calibri Light"/>
                <a:cs typeface="Calibri Light"/>
              </a:rPr>
              <a:t>ПАСТЫ </a:t>
            </a:r>
            <a:r>
              <a:rPr sz="2500" b="0" i="0" spc="-30" dirty="0">
                <a:latin typeface="Calibri Light"/>
                <a:cs typeface="Calibri Light"/>
              </a:rPr>
              <a:t>ПЛОТНОЙ</a:t>
            </a:r>
            <a:r>
              <a:rPr sz="2500" b="0" i="0" spc="-175" dirty="0">
                <a:latin typeface="Calibri Light"/>
                <a:cs typeface="Calibri Light"/>
              </a:rPr>
              <a:t> </a:t>
            </a:r>
            <a:r>
              <a:rPr sz="2500" b="0" i="0" spc="-30" dirty="0">
                <a:latin typeface="Calibri Light"/>
                <a:cs typeface="Calibri Light"/>
              </a:rPr>
              <a:t>КОНСИСТЕНЦИИ</a:t>
            </a:r>
            <a:endParaRPr sz="25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751" y="3416249"/>
            <a:ext cx="3733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D50092"/>
                </a:solidFill>
                <a:latin typeface="Calibri"/>
                <a:cs typeface="Calibri"/>
              </a:rPr>
              <a:t>4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08119" y="3416249"/>
            <a:ext cx="3733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7958" y="4580890"/>
            <a:ext cx="25768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Карамель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«Ванильно-сливочная»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29503" y="4580890"/>
            <a:ext cx="19538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Карамель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«Натуральная»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2119" y="4894326"/>
            <a:ext cx="2561590" cy="913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Применение:</a:t>
            </a:r>
            <a:endParaRPr sz="1400">
              <a:latin typeface="Calibri"/>
              <a:cs typeface="Calibri"/>
            </a:endParaRPr>
          </a:p>
          <a:p>
            <a:pPr marL="193675" marR="5080" indent="-18161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Для </a:t>
            </a:r>
            <a:r>
              <a:rPr sz="1100" dirty="0">
                <a:latin typeface="Calibri"/>
                <a:cs typeface="Calibri"/>
              </a:rPr>
              <a:t>работы в жарких, </a:t>
            </a:r>
            <a:r>
              <a:rPr sz="1100" spc="-5" dirty="0">
                <a:latin typeface="Calibri"/>
                <a:cs typeface="Calibri"/>
              </a:rPr>
              <a:t>влажных </a:t>
            </a:r>
            <a:r>
              <a:rPr sz="1100" dirty="0">
                <a:latin typeface="Calibri"/>
                <a:cs typeface="Calibri"/>
              </a:rPr>
              <a:t>и плохо  кондиционируемых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помещениях</a:t>
            </a:r>
            <a:endParaRPr sz="11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Для </a:t>
            </a:r>
            <a:r>
              <a:rPr sz="1100" dirty="0">
                <a:latin typeface="Calibri"/>
                <a:cs typeface="Calibri"/>
              </a:rPr>
              <a:t>удаления очень жестких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волос</a:t>
            </a:r>
            <a:endParaRPr sz="11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Если </a:t>
            </a:r>
            <a:r>
              <a:rPr sz="1100" dirty="0">
                <a:latin typeface="Calibri"/>
                <a:cs typeface="Calibri"/>
              </a:rPr>
              <a:t>у косметолога очень горячие</a:t>
            </a:r>
            <a:r>
              <a:rPr sz="1100" spc="-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руки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3476" y="5948883"/>
            <a:ext cx="5930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Арт.</a:t>
            </a:r>
            <a:r>
              <a:rPr sz="1100" b="1" spc="-8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1013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750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г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6763" y="4894326"/>
            <a:ext cx="3790315" cy="141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Применение:</a:t>
            </a:r>
            <a:endParaRPr sz="1400">
              <a:latin typeface="Calibri"/>
              <a:cs typeface="Calibri"/>
            </a:endParaRPr>
          </a:p>
          <a:p>
            <a:pPr marL="193675" marR="5080" indent="-18161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Для </a:t>
            </a:r>
            <a:r>
              <a:rPr sz="1100" dirty="0">
                <a:latin typeface="Calibri"/>
                <a:cs typeface="Calibri"/>
              </a:rPr>
              <a:t>работы в жарких, </a:t>
            </a:r>
            <a:r>
              <a:rPr sz="1100" spc="-5" dirty="0">
                <a:latin typeface="Calibri"/>
                <a:cs typeface="Calibri"/>
              </a:rPr>
              <a:t>влажных </a:t>
            </a:r>
            <a:r>
              <a:rPr sz="1100" dirty="0">
                <a:latin typeface="Calibri"/>
                <a:cs typeface="Calibri"/>
              </a:rPr>
              <a:t>и плохо кондиционируемых  помещениях</a:t>
            </a:r>
            <a:endParaRPr sz="11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Для </a:t>
            </a:r>
            <a:r>
              <a:rPr sz="1100" dirty="0">
                <a:latin typeface="Calibri"/>
                <a:cs typeface="Calibri"/>
              </a:rPr>
              <a:t>удаления очень жестких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волос</a:t>
            </a:r>
            <a:endParaRPr sz="11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Если </a:t>
            </a:r>
            <a:r>
              <a:rPr sz="1100" dirty="0">
                <a:latin typeface="Calibri"/>
                <a:cs typeface="Calibri"/>
              </a:rPr>
              <a:t>у косметолога очень горячие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руки</a:t>
            </a:r>
            <a:endParaRPr sz="11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Arial"/>
              <a:buChar char="•"/>
              <a:tabLst>
                <a:tab pos="193675" algn="l"/>
                <a:tab pos="194310" algn="l"/>
              </a:tabLst>
            </a:pPr>
            <a:r>
              <a:rPr sz="1100" spc="-5" dirty="0">
                <a:latin typeface="Calibri"/>
                <a:cs typeface="Calibri"/>
              </a:rPr>
              <a:t>Более </a:t>
            </a:r>
            <a:r>
              <a:rPr sz="1100" dirty="0">
                <a:latin typeface="Calibri"/>
                <a:cs typeface="Calibri"/>
              </a:rPr>
              <a:t>устойчивая к влажности и высокой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температуре</a:t>
            </a:r>
            <a:endParaRPr sz="11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Арт.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1014</a:t>
            </a:r>
            <a:endParaRPr sz="11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750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г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65275" y="2145792"/>
            <a:ext cx="2502407" cy="2366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8908" y="2141220"/>
            <a:ext cx="2427732" cy="2371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4591" y="448436"/>
            <a:ext cx="302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solidFill>
                  <a:srgbClr val="563492"/>
                </a:solidFill>
                <a:latin typeface="Calibri Light"/>
                <a:cs typeface="Calibri Light"/>
              </a:rPr>
              <a:t>МАНУАЛЬНАЯ</a:t>
            </a:r>
            <a:r>
              <a:rPr sz="2400" b="0" spc="-114" dirty="0">
                <a:solidFill>
                  <a:srgbClr val="563492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563492"/>
                </a:solidFill>
                <a:latin typeface="Calibri Light"/>
                <a:cs typeface="Calibri Light"/>
              </a:rPr>
              <a:t>ТЕХНИКА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1005909"/>
            <a:ext cx="3596640" cy="0"/>
          </a:xfrm>
          <a:custGeom>
            <a:avLst/>
            <a:gdLst/>
            <a:ahLst/>
            <a:cxnLst/>
            <a:rect l="l" t="t" r="r" b="b"/>
            <a:pathLst>
              <a:path w="3596640">
                <a:moveTo>
                  <a:pt x="0" y="0"/>
                </a:moveTo>
                <a:lnTo>
                  <a:pt x="359664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314" y="448436"/>
            <a:ext cx="420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20" dirty="0">
                <a:latin typeface="Calibri Light"/>
                <a:cs typeface="Calibri Light"/>
              </a:rPr>
              <a:t>САХАРНЫЕ </a:t>
            </a:r>
            <a:r>
              <a:rPr sz="2400" b="0" i="0" spc="-15" dirty="0">
                <a:latin typeface="Calibri Light"/>
                <a:cs typeface="Calibri Light"/>
              </a:rPr>
              <a:t>ПАСТЫ СЕРИИ</a:t>
            </a:r>
            <a:r>
              <a:rPr sz="2400" b="0" i="0" spc="-240" dirty="0">
                <a:latin typeface="Calibri Light"/>
                <a:cs typeface="Calibri Light"/>
              </a:rPr>
              <a:t> </a:t>
            </a:r>
            <a:r>
              <a:rPr sz="2400" b="0" i="0" spc="-20" dirty="0">
                <a:latin typeface="Calibri Light"/>
                <a:cs typeface="Calibri Light"/>
              </a:rPr>
              <a:t>EXPERT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05909"/>
            <a:ext cx="4602480" cy="0"/>
          </a:xfrm>
          <a:custGeom>
            <a:avLst/>
            <a:gdLst/>
            <a:ahLst/>
            <a:cxnLst/>
            <a:rect l="l" t="t" r="r" b="b"/>
            <a:pathLst>
              <a:path w="4602480">
                <a:moveTo>
                  <a:pt x="0" y="0"/>
                </a:moveTo>
                <a:lnTo>
                  <a:pt x="460248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9643" y="1111797"/>
            <a:ext cx="6273165" cy="135001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600" spc="-10" dirty="0">
                <a:solidFill>
                  <a:srgbClr val="563492"/>
                </a:solidFill>
                <a:latin typeface="Calibri"/>
                <a:cs typeface="Calibri"/>
              </a:rPr>
              <a:t>Преимущества:</a:t>
            </a:r>
            <a:endParaRPr sz="1600">
              <a:latin typeface="Calibri"/>
              <a:cs typeface="Calibri"/>
            </a:endParaRPr>
          </a:p>
          <a:p>
            <a:pPr marL="12700" marR="1125220">
              <a:lnSpc>
                <a:spcPct val="120100"/>
              </a:lnSpc>
              <a:spcBef>
                <a:spcPts val="30"/>
              </a:spcBef>
            </a:pPr>
            <a:r>
              <a:rPr sz="1400" i="1" spc="-5" dirty="0">
                <a:latin typeface="Calibri"/>
                <a:cs typeface="Calibri"/>
              </a:rPr>
              <a:t>легко </a:t>
            </a:r>
            <a:r>
              <a:rPr sz="1400" i="1" dirty="0">
                <a:latin typeface="Calibri"/>
                <a:cs typeface="Calibri"/>
              </a:rPr>
              <a:t>наносится и обеспечивает идеальное сцепление с</a:t>
            </a:r>
            <a:r>
              <a:rPr sz="1400" i="1" spc="-20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волосами  </a:t>
            </a:r>
            <a:r>
              <a:rPr sz="1400" i="1" dirty="0">
                <a:latin typeface="Calibri"/>
                <a:cs typeface="Calibri"/>
              </a:rPr>
              <a:t>не </a:t>
            </a:r>
            <a:r>
              <a:rPr sz="1400" i="1" spc="-5" dirty="0">
                <a:latin typeface="Calibri"/>
                <a:cs typeface="Calibri"/>
              </a:rPr>
              <a:t>растекается </a:t>
            </a:r>
            <a:r>
              <a:rPr sz="1400" i="1" dirty="0">
                <a:latin typeface="Calibri"/>
                <a:cs typeface="Calibri"/>
              </a:rPr>
              <a:t>и не </a:t>
            </a:r>
            <a:r>
              <a:rPr sz="1400" i="1" spc="-5" dirty="0">
                <a:latin typeface="Calibri"/>
                <a:cs typeface="Calibri"/>
              </a:rPr>
              <a:t>меняет консистенции </a:t>
            </a:r>
            <a:r>
              <a:rPr sz="1400" i="1" dirty="0">
                <a:latin typeface="Calibri"/>
                <a:cs typeface="Calibri"/>
              </a:rPr>
              <a:t>в </a:t>
            </a:r>
            <a:r>
              <a:rPr sz="1400" i="1" spc="-5" dirty="0">
                <a:latin typeface="Calibri"/>
                <a:cs typeface="Calibri"/>
              </a:rPr>
              <a:t>процессе</a:t>
            </a:r>
            <a:r>
              <a:rPr sz="1400" i="1" spc="-1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работы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i="1" dirty="0">
                <a:latin typeface="Calibri"/>
                <a:cs typeface="Calibri"/>
              </a:rPr>
              <a:t>не </a:t>
            </a:r>
            <a:r>
              <a:rPr sz="1400" i="1" spc="-5" dirty="0">
                <a:latin typeface="Calibri"/>
                <a:cs typeface="Calibri"/>
              </a:rPr>
              <a:t>требует разогрева </a:t>
            </a:r>
            <a:r>
              <a:rPr sz="1400" i="1" dirty="0">
                <a:latin typeface="Calibri"/>
                <a:cs typeface="Calibri"/>
              </a:rPr>
              <a:t>и </a:t>
            </a:r>
            <a:r>
              <a:rPr sz="1400" i="1" spc="-5" dirty="0">
                <a:latin typeface="Calibri"/>
                <a:cs typeface="Calibri"/>
              </a:rPr>
              <a:t>длительной </a:t>
            </a:r>
            <a:r>
              <a:rPr sz="1400" i="1" dirty="0">
                <a:latin typeface="Calibri"/>
                <a:cs typeface="Calibri"/>
              </a:rPr>
              <a:t>подготовки к</a:t>
            </a:r>
            <a:r>
              <a:rPr sz="1400" i="1" spc="-12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работе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i="1" spc="-5" dirty="0">
                <a:latin typeface="Calibri"/>
                <a:cs typeface="Calibri"/>
              </a:rPr>
              <a:t>позволяет мастеру работать оперативно </a:t>
            </a:r>
            <a:r>
              <a:rPr sz="1400" i="1" dirty="0">
                <a:latin typeface="Calibri"/>
                <a:cs typeface="Calibri"/>
              </a:rPr>
              <a:t>и </a:t>
            </a:r>
            <a:r>
              <a:rPr sz="1400" i="1" spc="-5" dirty="0">
                <a:latin typeface="Calibri"/>
                <a:cs typeface="Calibri"/>
              </a:rPr>
              <a:t>решать задачи любой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сложности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1463039"/>
            <a:ext cx="245364" cy="20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1748027"/>
            <a:ext cx="245364" cy="20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2016251"/>
            <a:ext cx="245364" cy="20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2270760"/>
            <a:ext cx="245364" cy="20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2383" y="2714244"/>
            <a:ext cx="1947671" cy="1943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375" y="2720339"/>
            <a:ext cx="1943100" cy="194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6252" y="2706623"/>
            <a:ext cx="1943100" cy="1943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5868" y="4771771"/>
            <a:ext cx="2374900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63492"/>
                </a:solidFill>
                <a:latin typeface="Calibri"/>
                <a:cs typeface="Calibri"/>
              </a:rPr>
              <a:t>Сахарная </a:t>
            </a:r>
            <a:r>
              <a:rPr sz="1400" b="1" dirty="0">
                <a:solidFill>
                  <a:srgbClr val="563492"/>
                </a:solidFill>
                <a:latin typeface="Calibri"/>
                <a:cs typeface="Calibri"/>
              </a:rPr>
              <a:t>паста для</a:t>
            </a:r>
            <a:r>
              <a:rPr sz="1400" b="1" spc="-95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63492"/>
                </a:solidFill>
                <a:latin typeface="Calibri"/>
                <a:cs typeface="Calibri"/>
              </a:rPr>
              <a:t>шугаринга  EXPERT</a:t>
            </a:r>
            <a:r>
              <a:rPr sz="1400" b="1" spc="-1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563492"/>
                </a:solidFill>
                <a:latin typeface="Calibri"/>
                <a:cs typeface="Calibri"/>
              </a:rPr>
              <a:t>«Ультрамягкая»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Плотность: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Методика </a:t>
            </a:r>
            <a:r>
              <a:rPr sz="1400" spc="-5" dirty="0">
                <a:latin typeface="Calibri"/>
                <a:cs typeface="Calibri"/>
              </a:rPr>
              <a:t>работы: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бандажная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Calibri"/>
                <a:cs typeface="Calibri"/>
              </a:rPr>
              <a:t>750 г </a:t>
            </a:r>
            <a:r>
              <a:rPr sz="1200" b="1" spc="-15" dirty="0">
                <a:latin typeface="Calibri"/>
                <a:cs typeface="Calibri"/>
              </a:rPr>
              <a:t>Арт.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1050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7648" y="4758944"/>
            <a:ext cx="2374265" cy="127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63492"/>
                </a:solidFill>
                <a:latin typeface="Calibri"/>
                <a:cs typeface="Calibri"/>
              </a:rPr>
              <a:t>Сахарная </a:t>
            </a:r>
            <a:r>
              <a:rPr sz="1400" b="1" dirty="0">
                <a:solidFill>
                  <a:srgbClr val="563492"/>
                </a:solidFill>
                <a:latin typeface="Calibri"/>
                <a:cs typeface="Calibri"/>
              </a:rPr>
              <a:t>паста для</a:t>
            </a:r>
            <a:r>
              <a:rPr sz="1400" b="1" spc="-10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63492"/>
                </a:solidFill>
                <a:latin typeface="Calibri"/>
                <a:cs typeface="Calibri"/>
              </a:rPr>
              <a:t>шугаринга  EXPERT</a:t>
            </a:r>
            <a:r>
              <a:rPr sz="1400" b="1" spc="-1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63492"/>
                </a:solidFill>
                <a:latin typeface="Calibri"/>
                <a:cs typeface="Calibri"/>
              </a:rPr>
              <a:t>«Мягкая»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Плотность: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Методика </a:t>
            </a:r>
            <a:r>
              <a:rPr sz="1400" spc="-5" dirty="0">
                <a:latin typeface="Calibri"/>
                <a:cs typeface="Calibri"/>
              </a:rPr>
              <a:t>работы: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бандажная,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мануальная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Calibri"/>
                <a:cs typeface="Calibri"/>
              </a:rPr>
              <a:t>750 г </a:t>
            </a:r>
            <a:r>
              <a:rPr sz="1200" b="1" spc="-15" dirty="0">
                <a:latin typeface="Calibri"/>
                <a:cs typeface="Calibri"/>
              </a:rPr>
              <a:t>Арт.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1051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0407" y="4755896"/>
            <a:ext cx="2374265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63492"/>
                </a:solidFill>
                <a:latin typeface="Calibri"/>
                <a:cs typeface="Calibri"/>
              </a:rPr>
              <a:t>Сахарная </a:t>
            </a:r>
            <a:r>
              <a:rPr sz="1400" b="1" dirty="0">
                <a:solidFill>
                  <a:srgbClr val="563492"/>
                </a:solidFill>
                <a:latin typeface="Calibri"/>
                <a:cs typeface="Calibri"/>
              </a:rPr>
              <a:t>паста для</a:t>
            </a:r>
            <a:r>
              <a:rPr sz="1400" b="1" spc="-10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63492"/>
                </a:solidFill>
                <a:latin typeface="Calibri"/>
                <a:cs typeface="Calibri"/>
              </a:rPr>
              <a:t>шугаринга  EXPERT</a:t>
            </a:r>
            <a:r>
              <a:rPr sz="1400" b="1" spc="-10" dirty="0">
                <a:solidFill>
                  <a:srgbClr val="563492"/>
                </a:solidFill>
                <a:latin typeface="Calibri"/>
                <a:cs typeface="Calibri"/>
              </a:rPr>
              <a:t> «Универсальная»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Плотность: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12700" marR="22225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Методика </a:t>
            </a:r>
            <a:r>
              <a:rPr sz="1400" spc="-5" dirty="0">
                <a:latin typeface="Calibri"/>
                <a:cs typeface="Calibri"/>
              </a:rPr>
              <a:t>работы: бандажная,  мануальная, шпательная,  </a:t>
            </a:r>
            <a:r>
              <a:rPr sz="1400" spc="-10" dirty="0">
                <a:latin typeface="Calibri"/>
                <a:cs typeface="Calibri"/>
              </a:rPr>
              <a:t>микс-техника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Calibri"/>
                <a:cs typeface="Calibri"/>
              </a:rPr>
              <a:t>750 г </a:t>
            </a:r>
            <a:r>
              <a:rPr sz="1200" b="1" spc="-15" dirty="0">
                <a:latin typeface="Calibri"/>
                <a:cs typeface="Calibri"/>
              </a:rPr>
              <a:t>Арт.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1052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48436"/>
            <a:ext cx="40468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20" dirty="0">
                <a:latin typeface="Calibri Light"/>
                <a:cs typeface="Calibri Light"/>
              </a:rPr>
              <a:t>ЭТАПЫ САХАРНОЙ</a:t>
            </a:r>
            <a:r>
              <a:rPr sz="2400" b="0" i="0" spc="-165" dirty="0">
                <a:latin typeface="Calibri Light"/>
                <a:cs typeface="Calibri Light"/>
              </a:rPr>
              <a:t> </a:t>
            </a:r>
            <a:r>
              <a:rPr sz="2400" b="0" i="0" spc="-25" dirty="0">
                <a:latin typeface="Calibri Light"/>
                <a:cs typeface="Calibri Light"/>
              </a:rPr>
              <a:t>ДЕПИЛЯЦИИ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05909"/>
            <a:ext cx="4602480" cy="0"/>
          </a:xfrm>
          <a:custGeom>
            <a:avLst/>
            <a:gdLst/>
            <a:ahLst/>
            <a:cxnLst/>
            <a:rect l="l" t="t" r="r" b="b"/>
            <a:pathLst>
              <a:path w="4602480">
                <a:moveTo>
                  <a:pt x="0" y="0"/>
                </a:moveTo>
                <a:lnTo>
                  <a:pt x="460248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824" y="1090294"/>
            <a:ext cx="8348980" cy="269240"/>
          </a:xfrm>
          <a:custGeom>
            <a:avLst/>
            <a:gdLst/>
            <a:ahLst/>
            <a:cxnLst/>
            <a:rect l="l" t="t" r="r" b="b"/>
            <a:pathLst>
              <a:path w="8348980" h="269240">
                <a:moveTo>
                  <a:pt x="0" y="268859"/>
                </a:moveTo>
                <a:lnTo>
                  <a:pt x="8348599" y="268859"/>
                </a:lnTo>
                <a:lnTo>
                  <a:pt x="8348599" y="0"/>
                </a:lnTo>
                <a:lnTo>
                  <a:pt x="0" y="0"/>
                </a:lnTo>
                <a:lnTo>
                  <a:pt x="0" y="268859"/>
                </a:lnTo>
                <a:close/>
              </a:path>
            </a:pathLst>
          </a:custGeom>
          <a:solidFill>
            <a:srgbClr val="563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824" y="1359153"/>
            <a:ext cx="2121535" cy="1077595"/>
          </a:xfrm>
          <a:custGeom>
            <a:avLst/>
            <a:gdLst/>
            <a:ahLst/>
            <a:cxnLst/>
            <a:rect l="l" t="t" r="r" b="b"/>
            <a:pathLst>
              <a:path w="2121535" h="1077595">
                <a:moveTo>
                  <a:pt x="0" y="1077340"/>
                </a:moveTo>
                <a:lnTo>
                  <a:pt x="2121407" y="1077340"/>
                </a:lnTo>
                <a:lnTo>
                  <a:pt x="2121407" y="0"/>
                </a:lnTo>
                <a:lnTo>
                  <a:pt x="0" y="0"/>
                </a:lnTo>
                <a:lnTo>
                  <a:pt x="0" y="1077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9270" y="1359153"/>
            <a:ext cx="2052955" cy="1077595"/>
          </a:xfrm>
          <a:custGeom>
            <a:avLst/>
            <a:gdLst/>
            <a:ahLst/>
            <a:cxnLst/>
            <a:rect l="l" t="t" r="r" b="b"/>
            <a:pathLst>
              <a:path w="2052954" h="1077595">
                <a:moveTo>
                  <a:pt x="0" y="1077340"/>
                </a:moveTo>
                <a:lnTo>
                  <a:pt x="2052955" y="1077340"/>
                </a:lnTo>
                <a:lnTo>
                  <a:pt x="2052955" y="0"/>
                </a:lnTo>
                <a:lnTo>
                  <a:pt x="0" y="0"/>
                </a:lnTo>
                <a:lnTo>
                  <a:pt x="0" y="1077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2098" y="1359153"/>
            <a:ext cx="2075814" cy="1077595"/>
          </a:xfrm>
          <a:custGeom>
            <a:avLst/>
            <a:gdLst/>
            <a:ahLst/>
            <a:cxnLst/>
            <a:rect l="l" t="t" r="r" b="b"/>
            <a:pathLst>
              <a:path w="2075815" h="1077595">
                <a:moveTo>
                  <a:pt x="0" y="1077340"/>
                </a:moveTo>
                <a:lnTo>
                  <a:pt x="2075814" y="1077340"/>
                </a:lnTo>
                <a:lnTo>
                  <a:pt x="2075814" y="0"/>
                </a:lnTo>
                <a:lnTo>
                  <a:pt x="0" y="0"/>
                </a:lnTo>
                <a:lnTo>
                  <a:pt x="0" y="1077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7914" y="1359153"/>
            <a:ext cx="2098675" cy="1077595"/>
          </a:xfrm>
          <a:custGeom>
            <a:avLst/>
            <a:gdLst/>
            <a:ahLst/>
            <a:cxnLst/>
            <a:rect l="l" t="t" r="r" b="b"/>
            <a:pathLst>
              <a:path w="2098675" h="1077595">
                <a:moveTo>
                  <a:pt x="0" y="1077340"/>
                </a:moveTo>
                <a:lnTo>
                  <a:pt x="2098548" y="1077340"/>
                </a:lnTo>
                <a:lnTo>
                  <a:pt x="2098548" y="0"/>
                </a:lnTo>
                <a:lnTo>
                  <a:pt x="0" y="0"/>
                </a:lnTo>
                <a:lnTo>
                  <a:pt x="0" y="1077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9270" y="1352803"/>
            <a:ext cx="0" cy="1090295"/>
          </a:xfrm>
          <a:custGeom>
            <a:avLst/>
            <a:gdLst/>
            <a:ahLst/>
            <a:cxnLst/>
            <a:rect l="l" t="t" r="r" b="b"/>
            <a:pathLst>
              <a:path h="1090295">
                <a:moveTo>
                  <a:pt x="0" y="0"/>
                </a:moveTo>
                <a:lnTo>
                  <a:pt x="0" y="10900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2098" y="1352803"/>
            <a:ext cx="0" cy="1090295"/>
          </a:xfrm>
          <a:custGeom>
            <a:avLst/>
            <a:gdLst/>
            <a:ahLst/>
            <a:cxnLst/>
            <a:rect l="l" t="t" r="r" b="b"/>
            <a:pathLst>
              <a:path h="1090295">
                <a:moveTo>
                  <a:pt x="0" y="0"/>
                </a:moveTo>
                <a:lnTo>
                  <a:pt x="0" y="10900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7914" y="1352803"/>
            <a:ext cx="0" cy="1090295"/>
          </a:xfrm>
          <a:custGeom>
            <a:avLst/>
            <a:gdLst/>
            <a:ahLst/>
            <a:cxnLst/>
            <a:rect l="l" t="t" r="r" b="b"/>
            <a:pathLst>
              <a:path h="1090295">
                <a:moveTo>
                  <a:pt x="0" y="0"/>
                </a:moveTo>
                <a:lnTo>
                  <a:pt x="0" y="10900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474" y="1359153"/>
            <a:ext cx="8361680" cy="0"/>
          </a:xfrm>
          <a:custGeom>
            <a:avLst/>
            <a:gdLst/>
            <a:ahLst/>
            <a:cxnLst/>
            <a:rect l="l" t="t" r="r" b="b"/>
            <a:pathLst>
              <a:path w="8361680">
                <a:moveTo>
                  <a:pt x="0" y="0"/>
                </a:moveTo>
                <a:lnTo>
                  <a:pt x="83613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824" y="1083944"/>
            <a:ext cx="0" cy="1358900"/>
          </a:xfrm>
          <a:custGeom>
            <a:avLst/>
            <a:gdLst/>
            <a:ahLst/>
            <a:cxnLst/>
            <a:rect l="l" t="t" r="r" b="b"/>
            <a:pathLst>
              <a:path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76461" y="1083944"/>
            <a:ext cx="0" cy="1358900"/>
          </a:xfrm>
          <a:custGeom>
            <a:avLst/>
            <a:gdLst/>
            <a:ahLst/>
            <a:cxnLst/>
            <a:rect l="l" t="t" r="r" b="b"/>
            <a:pathLst>
              <a:path h="1358900">
                <a:moveTo>
                  <a:pt x="0" y="0"/>
                </a:moveTo>
                <a:lnTo>
                  <a:pt x="0" y="13589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1474" y="1090294"/>
            <a:ext cx="8361680" cy="0"/>
          </a:xfrm>
          <a:custGeom>
            <a:avLst/>
            <a:gdLst/>
            <a:ahLst/>
            <a:cxnLst/>
            <a:rect l="l" t="t" r="r" b="b"/>
            <a:pathLst>
              <a:path w="8361680">
                <a:moveTo>
                  <a:pt x="0" y="0"/>
                </a:moveTo>
                <a:lnTo>
                  <a:pt x="83613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1474" y="2433358"/>
            <a:ext cx="8361680" cy="0"/>
          </a:xfrm>
          <a:custGeom>
            <a:avLst/>
            <a:gdLst/>
            <a:ahLst/>
            <a:cxnLst/>
            <a:rect l="l" t="t" r="r" b="b"/>
            <a:pathLst>
              <a:path w="8361680">
                <a:moveTo>
                  <a:pt x="0" y="0"/>
                </a:moveTo>
                <a:lnTo>
                  <a:pt x="8361337" y="0"/>
                </a:lnTo>
              </a:path>
            </a:pathLst>
          </a:custGeom>
          <a:ln w="64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79877" y="1111377"/>
            <a:ext cx="4079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 этап –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«ДО»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Очищение, обезжиривание, размягчение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кожи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8775" y="1380489"/>
            <a:ext cx="1346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 marR="5080" indent="-134620" algn="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Мицеллярный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лосьон  </a:t>
            </a:r>
            <a:r>
              <a:rPr sz="1100" spc="-5" dirty="0">
                <a:latin typeface="Calibri"/>
                <a:cs typeface="Calibri"/>
              </a:rPr>
              <a:t>для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чувствительной  кожи с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экстрактом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коры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дуба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10814" y="1380489"/>
            <a:ext cx="1318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Лосьон с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экстрактами</a:t>
            </a:r>
            <a:endParaRPr sz="1100">
              <a:latin typeface="Calibri"/>
              <a:cs typeface="Calibri"/>
            </a:endParaRPr>
          </a:p>
          <a:p>
            <a:pPr marL="410209" marR="5080" indent="5715" algn="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березы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и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мяты  </a:t>
            </a:r>
            <a:r>
              <a:rPr sz="1100" spc="-5" dirty="0">
                <a:latin typeface="Calibri"/>
                <a:cs typeface="Calibri"/>
              </a:rPr>
              <a:t>Для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обработки</a:t>
            </a:r>
            <a:endParaRPr sz="11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больших </a:t>
            </a:r>
            <a:r>
              <a:rPr sz="1100" dirty="0">
                <a:latin typeface="Calibri"/>
                <a:cs typeface="Calibri"/>
              </a:rPr>
              <a:t>зон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тела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1642" y="1380489"/>
            <a:ext cx="13335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7800" algn="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Гель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экстрактами  ромашки и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алоэ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вера.  </a:t>
            </a:r>
            <a:r>
              <a:rPr sz="1100" spc="-5" dirty="0">
                <a:latin typeface="Calibri"/>
                <a:cs typeface="Calibri"/>
              </a:rPr>
              <a:t>Обработка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лица,</a:t>
            </a:r>
            <a:endParaRPr sz="11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бикини,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подмышек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18069" y="1380489"/>
            <a:ext cx="1287780" cy="864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190" marR="5715" indent="-238125" algn="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Гель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охлаждающий </a:t>
            </a:r>
            <a:r>
              <a:rPr sz="1100" dirty="0">
                <a:latin typeface="Calibri"/>
                <a:cs typeface="Calibri"/>
              </a:rPr>
              <a:t> с </a:t>
            </a:r>
            <a:r>
              <a:rPr sz="1100" spc="-5" dirty="0">
                <a:latin typeface="Calibri"/>
                <a:cs typeface="Calibri"/>
              </a:rPr>
              <a:t>маслом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мятной</a:t>
            </a:r>
            <a:endParaRPr sz="1100">
              <a:latin typeface="Calibri"/>
              <a:cs typeface="Calibri"/>
            </a:endParaRPr>
          </a:p>
          <a:p>
            <a:pPr marL="70485" marR="5080" indent="614045" algn="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кам</a:t>
            </a:r>
            <a:r>
              <a:rPr sz="1100" spc="-10" dirty="0">
                <a:latin typeface="Calibri"/>
                <a:cs typeface="Calibri"/>
              </a:rPr>
              <a:t>ф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5" dirty="0">
                <a:latin typeface="Calibri"/>
                <a:cs typeface="Calibri"/>
              </a:rPr>
              <a:t>ры</a:t>
            </a:r>
            <a:r>
              <a:rPr sz="1100" dirty="0">
                <a:latin typeface="Calibri"/>
                <a:cs typeface="Calibri"/>
              </a:rPr>
              <a:t>.  </a:t>
            </a:r>
            <a:r>
              <a:rPr sz="1100" spc="-5" dirty="0">
                <a:latin typeface="Calibri"/>
                <a:cs typeface="Calibri"/>
              </a:rPr>
              <a:t>Для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чувствительных</a:t>
            </a:r>
            <a:endParaRPr sz="11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100" spc="5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бластей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7824" y="2436571"/>
            <a:ext cx="8348980" cy="288290"/>
          </a:xfrm>
          <a:custGeom>
            <a:avLst/>
            <a:gdLst/>
            <a:ahLst/>
            <a:cxnLst/>
            <a:rect l="l" t="t" r="r" b="b"/>
            <a:pathLst>
              <a:path w="8348980" h="288289">
                <a:moveTo>
                  <a:pt x="0" y="288086"/>
                </a:moveTo>
                <a:lnTo>
                  <a:pt x="8348726" y="288086"/>
                </a:lnTo>
                <a:lnTo>
                  <a:pt x="8348726" y="0"/>
                </a:lnTo>
                <a:lnTo>
                  <a:pt x="0" y="0"/>
                </a:lnTo>
                <a:lnTo>
                  <a:pt x="0" y="288086"/>
                </a:lnTo>
                <a:close/>
              </a:path>
            </a:pathLst>
          </a:custGeom>
          <a:solidFill>
            <a:srgbClr val="563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824" y="2724581"/>
            <a:ext cx="688340" cy="1071245"/>
          </a:xfrm>
          <a:custGeom>
            <a:avLst/>
            <a:gdLst/>
            <a:ahLst/>
            <a:cxnLst/>
            <a:rect l="l" t="t" r="r" b="b"/>
            <a:pathLst>
              <a:path w="688340" h="1071245">
                <a:moveTo>
                  <a:pt x="0" y="1070825"/>
                </a:moveTo>
                <a:lnTo>
                  <a:pt x="688060" y="1070825"/>
                </a:lnTo>
                <a:lnTo>
                  <a:pt x="688060" y="0"/>
                </a:lnTo>
                <a:lnTo>
                  <a:pt x="0" y="0"/>
                </a:lnTo>
                <a:lnTo>
                  <a:pt x="0" y="1070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5898" y="2724581"/>
            <a:ext cx="1725295" cy="1071245"/>
          </a:xfrm>
          <a:custGeom>
            <a:avLst/>
            <a:gdLst/>
            <a:ahLst/>
            <a:cxnLst/>
            <a:rect l="l" t="t" r="r" b="b"/>
            <a:pathLst>
              <a:path w="1725295" h="1071245">
                <a:moveTo>
                  <a:pt x="0" y="1070825"/>
                </a:moveTo>
                <a:lnTo>
                  <a:pt x="1724914" y="1070825"/>
                </a:lnTo>
                <a:lnTo>
                  <a:pt x="1724914" y="0"/>
                </a:lnTo>
                <a:lnTo>
                  <a:pt x="0" y="0"/>
                </a:lnTo>
                <a:lnTo>
                  <a:pt x="0" y="1070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40863" y="2724607"/>
            <a:ext cx="536575" cy="259715"/>
          </a:xfrm>
          <a:custGeom>
            <a:avLst/>
            <a:gdLst/>
            <a:ahLst/>
            <a:cxnLst/>
            <a:rect l="l" t="t" r="r" b="b"/>
            <a:pathLst>
              <a:path w="536575" h="259714">
                <a:moveTo>
                  <a:pt x="0" y="259130"/>
                </a:moveTo>
                <a:lnTo>
                  <a:pt x="536219" y="259130"/>
                </a:lnTo>
                <a:lnTo>
                  <a:pt x="536219" y="0"/>
                </a:lnTo>
                <a:lnTo>
                  <a:pt x="0" y="0"/>
                </a:lnTo>
                <a:lnTo>
                  <a:pt x="0" y="259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77057" y="2724607"/>
            <a:ext cx="2117090" cy="259715"/>
          </a:xfrm>
          <a:custGeom>
            <a:avLst/>
            <a:gdLst/>
            <a:ahLst/>
            <a:cxnLst/>
            <a:rect l="l" t="t" r="r" b="b"/>
            <a:pathLst>
              <a:path w="2117090" h="259714">
                <a:moveTo>
                  <a:pt x="0" y="259130"/>
                </a:moveTo>
                <a:lnTo>
                  <a:pt x="2117090" y="259130"/>
                </a:lnTo>
                <a:lnTo>
                  <a:pt x="2117090" y="0"/>
                </a:lnTo>
                <a:lnTo>
                  <a:pt x="0" y="0"/>
                </a:lnTo>
                <a:lnTo>
                  <a:pt x="0" y="259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94146" y="2724581"/>
            <a:ext cx="499745" cy="1071245"/>
          </a:xfrm>
          <a:custGeom>
            <a:avLst/>
            <a:gdLst/>
            <a:ahLst/>
            <a:cxnLst/>
            <a:rect l="l" t="t" r="r" b="b"/>
            <a:pathLst>
              <a:path w="499745" h="1071245">
                <a:moveTo>
                  <a:pt x="0" y="1070825"/>
                </a:moveTo>
                <a:lnTo>
                  <a:pt x="499490" y="1070825"/>
                </a:lnTo>
                <a:lnTo>
                  <a:pt x="499490" y="0"/>
                </a:lnTo>
                <a:lnTo>
                  <a:pt x="0" y="0"/>
                </a:lnTo>
                <a:lnTo>
                  <a:pt x="0" y="1070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93638" y="2724607"/>
            <a:ext cx="2783205" cy="259715"/>
          </a:xfrm>
          <a:custGeom>
            <a:avLst/>
            <a:gdLst/>
            <a:ahLst/>
            <a:cxnLst/>
            <a:rect l="l" t="t" r="r" b="b"/>
            <a:pathLst>
              <a:path w="2783204" h="259714">
                <a:moveTo>
                  <a:pt x="0" y="259130"/>
                </a:moveTo>
                <a:lnTo>
                  <a:pt x="2782950" y="259130"/>
                </a:lnTo>
                <a:lnTo>
                  <a:pt x="2782950" y="0"/>
                </a:lnTo>
                <a:lnTo>
                  <a:pt x="0" y="0"/>
                </a:lnTo>
                <a:lnTo>
                  <a:pt x="0" y="259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40863" y="2983712"/>
            <a:ext cx="536575" cy="812165"/>
          </a:xfrm>
          <a:custGeom>
            <a:avLst/>
            <a:gdLst/>
            <a:ahLst/>
            <a:cxnLst/>
            <a:rect l="l" t="t" r="r" b="b"/>
            <a:pathLst>
              <a:path w="536575" h="812164">
                <a:moveTo>
                  <a:pt x="0" y="811695"/>
                </a:moveTo>
                <a:lnTo>
                  <a:pt x="536219" y="811695"/>
                </a:lnTo>
                <a:lnTo>
                  <a:pt x="536219" y="0"/>
                </a:lnTo>
                <a:lnTo>
                  <a:pt x="0" y="0"/>
                </a:lnTo>
                <a:lnTo>
                  <a:pt x="0" y="811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77057" y="2983712"/>
            <a:ext cx="2117090" cy="812165"/>
          </a:xfrm>
          <a:custGeom>
            <a:avLst/>
            <a:gdLst/>
            <a:ahLst/>
            <a:cxnLst/>
            <a:rect l="l" t="t" r="r" b="b"/>
            <a:pathLst>
              <a:path w="2117090" h="812164">
                <a:moveTo>
                  <a:pt x="0" y="811695"/>
                </a:moveTo>
                <a:lnTo>
                  <a:pt x="2117090" y="811695"/>
                </a:lnTo>
                <a:lnTo>
                  <a:pt x="2117090" y="0"/>
                </a:lnTo>
                <a:lnTo>
                  <a:pt x="0" y="0"/>
                </a:lnTo>
                <a:lnTo>
                  <a:pt x="0" y="811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93638" y="2983712"/>
            <a:ext cx="2783205" cy="812165"/>
          </a:xfrm>
          <a:custGeom>
            <a:avLst/>
            <a:gdLst/>
            <a:ahLst/>
            <a:cxnLst/>
            <a:rect l="l" t="t" r="r" b="b"/>
            <a:pathLst>
              <a:path w="2783204" h="812164">
                <a:moveTo>
                  <a:pt x="0" y="811695"/>
                </a:moveTo>
                <a:lnTo>
                  <a:pt x="2782950" y="811695"/>
                </a:lnTo>
                <a:lnTo>
                  <a:pt x="2782950" y="0"/>
                </a:lnTo>
                <a:lnTo>
                  <a:pt x="0" y="0"/>
                </a:lnTo>
                <a:lnTo>
                  <a:pt x="0" y="811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5898" y="2718307"/>
            <a:ext cx="0" cy="1077595"/>
          </a:xfrm>
          <a:custGeom>
            <a:avLst/>
            <a:gdLst/>
            <a:ahLst/>
            <a:cxnLst/>
            <a:rect l="l" t="t" r="r" b="b"/>
            <a:pathLst>
              <a:path h="1077595">
                <a:moveTo>
                  <a:pt x="0" y="0"/>
                </a:moveTo>
                <a:lnTo>
                  <a:pt x="0" y="1077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40863" y="2718307"/>
            <a:ext cx="0" cy="1077595"/>
          </a:xfrm>
          <a:custGeom>
            <a:avLst/>
            <a:gdLst/>
            <a:ahLst/>
            <a:cxnLst/>
            <a:rect l="l" t="t" r="r" b="b"/>
            <a:pathLst>
              <a:path h="1077595">
                <a:moveTo>
                  <a:pt x="0" y="0"/>
                </a:moveTo>
                <a:lnTo>
                  <a:pt x="0" y="1077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77057" y="2718307"/>
            <a:ext cx="0" cy="1077595"/>
          </a:xfrm>
          <a:custGeom>
            <a:avLst/>
            <a:gdLst/>
            <a:ahLst/>
            <a:cxnLst/>
            <a:rect l="l" t="t" r="r" b="b"/>
            <a:pathLst>
              <a:path h="1077595">
                <a:moveTo>
                  <a:pt x="0" y="0"/>
                </a:moveTo>
                <a:lnTo>
                  <a:pt x="0" y="1077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94146" y="2718307"/>
            <a:ext cx="0" cy="1077595"/>
          </a:xfrm>
          <a:custGeom>
            <a:avLst/>
            <a:gdLst/>
            <a:ahLst/>
            <a:cxnLst/>
            <a:rect l="l" t="t" r="r" b="b"/>
            <a:pathLst>
              <a:path h="1077595">
                <a:moveTo>
                  <a:pt x="0" y="0"/>
                </a:moveTo>
                <a:lnTo>
                  <a:pt x="0" y="1077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93638" y="2718307"/>
            <a:ext cx="0" cy="1077595"/>
          </a:xfrm>
          <a:custGeom>
            <a:avLst/>
            <a:gdLst/>
            <a:ahLst/>
            <a:cxnLst/>
            <a:rect l="l" t="t" r="r" b="b"/>
            <a:pathLst>
              <a:path h="1077595">
                <a:moveTo>
                  <a:pt x="0" y="0"/>
                </a:moveTo>
                <a:lnTo>
                  <a:pt x="0" y="1077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474" y="2724657"/>
            <a:ext cx="8361680" cy="0"/>
          </a:xfrm>
          <a:custGeom>
            <a:avLst/>
            <a:gdLst/>
            <a:ahLst/>
            <a:cxnLst/>
            <a:rect l="l" t="t" r="r" b="b"/>
            <a:pathLst>
              <a:path w="8361680">
                <a:moveTo>
                  <a:pt x="0" y="0"/>
                </a:moveTo>
                <a:lnTo>
                  <a:pt x="83613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34513" y="2983738"/>
            <a:ext cx="2666365" cy="0"/>
          </a:xfrm>
          <a:custGeom>
            <a:avLst/>
            <a:gdLst/>
            <a:ahLst/>
            <a:cxnLst/>
            <a:rect l="l" t="t" r="r" b="b"/>
            <a:pathLst>
              <a:path w="2666365">
                <a:moveTo>
                  <a:pt x="0" y="0"/>
                </a:moveTo>
                <a:lnTo>
                  <a:pt x="266598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87288" y="2977388"/>
            <a:ext cx="2795905" cy="12700"/>
          </a:xfrm>
          <a:custGeom>
            <a:avLst/>
            <a:gdLst/>
            <a:ahLst/>
            <a:cxnLst/>
            <a:rect l="l" t="t" r="r" b="b"/>
            <a:pathLst>
              <a:path w="2795904" h="12700">
                <a:moveTo>
                  <a:pt x="0" y="12700"/>
                </a:moveTo>
                <a:lnTo>
                  <a:pt x="2795523" y="12700"/>
                </a:lnTo>
                <a:lnTo>
                  <a:pt x="279552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7824" y="2430145"/>
            <a:ext cx="0" cy="1390650"/>
          </a:xfrm>
          <a:custGeom>
            <a:avLst/>
            <a:gdLst/>
            <a:ahLst/>
            <a:cxnLst/>
            <a:rect l="l" t="t" r="r" b="b"/>
            <a:pathLst>
              <a:path h="1390650">
                <a:moveTo>
                  <a:pt x="0" y="0"/>
                </a:moveTo>
                <a:lnTo>
                  <a:pt x="0" y="139064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76461" y="2430145"/>
            <a:ext cx="0" cy="1390650"/>
          </a:xfrm>
          <a:custGeom>
            <a:avLst/>
            <a:gdLst/>
            <a:ahLst/>
            <a:cxnLst/>
            <a:rect l="l" t="t" r="r" b="b"/>
            <a:pathLst>
              <a:path h="1390650">
                <a:moveTo>
                  <a:pt x="0" y="0"/>
                </a:moveTo>
                <a:lnTo>
                  <a:pt x="0" y="139064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1474" y="2436495"/>
            <a:ext cx="8361680" cy="0"/>
          </a:xfrm>
          <a:custGeom>
            <a:avLst/>
            <a:gdLst/>
            <a:ahLst/>
            <a:cxnLst/>
            <a:rect l="l" t="t" r="r" b="b"/>
            <a:pathLst>
              <a:path w="8361680">
                <a:moveTo>
                  <a:pt x="0" y="0"/>
                </a:moveTo>
                <a:lnTo>
                  <a:pt x="83613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290698" y="2461005"/>
            <a:ext cx="4621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II этап – «ВО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ВРЕМЯ»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Подготовка кожи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депиляции,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удаление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влаги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94308" y="2829306"/>
            <a:ext cx="1612265" cy="864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" marR="5080" indent="905510" algn="r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С</a:t>
            </a:r>
            <a:r>
              <a:rPr sz="1100" dirty="0">
                <a:latin typeface="Calibri"/>
                <a:cs typeface="Calibri"/>
              </a:rPr>
              <a:t>к</a:t>
            </a:r>
            <a:r>
              <a:rPr sz="1100" spc="-5" dirty="0">
                <a:latin typeface="Calibri"/>
                <a:cs typeface="Calibri"/>
              </a:rPr>
              <a:t>р</a:t>
            </a:r>
            <a:r>
              <a:rPr sz="1100" dirty="0">
                <a:latin typeface="Calibri"/>
                <a:cs typeface="Calibri"/>
              </a:rPr>
              <a:t>аб</a:t>
            </a:r>
            <a:r>
              <a:rPr sz="1100" spc="-5" dirty="0">
                <a:latin typeface="Calibri"/>
                <a:cs typeface="Calibri"/>
              </a:rPr>
              <a:t>-</a:t>
            </a:r>
            <a:r>
              <a:rPr sz="1100" dirty="0">
                <a:latin typeface="Calibri"/>
                <a:cs typeface="Calibri"/>
              </a:rPr>
              <a:t>ге</a:t>
            </a:r>
            <a:r>
              <a:rPr sz="1100" spc="-5" dirty="0">
                <a:latin typeface="Calibri"/>
                <a:cs typeface="Calibri"/>
              </a:rPr>
              <a:t>ль  </a:t>
            </a:r>
            <a:r>
              <a:rPr sz="1100" dirty="0">
                <a:latin typeface="Calibri"/>
                <a:cs typeface="Calibri"/>
              </a:rPr>
              <a:t>с экстрактом зеленого</a:t>
            </a:r>
            <a:r>
              <a:rPr sz="1100" spc="-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чая</a:t>
            </a:r>
            <a:endParaRPr sz="1100">
              <a:latin typeface="Calibri"/>
              <a:cs typeface="Calibri"/>
            </a:endParaRPr>
          </a:p>
          <a:p>
            <a:pPr marL="593090" marR="5080" indent="271145" algn="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и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винограда  </a:t>
            </a:r>
            <a:r>
              <a:rPr sz="1100" spc="-5" dirty="0">
                <a:latin typeface="Calibri"/>
                <a:cs typeface="Calibri"/>
              </a:rPr>
              <a:t>Для </a:t>
            </a:r>
            <a:r>
              <a:rPr sz="1100" dirty="0">
                <a:latin typeface="Calibri"/>
                <a:cs typeface="Calibri"/>
              </a:rPr>
              <a:t>сухой,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кожи,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при полувросших,</a:t>
            </a:r>
            <a:r>
              <a:rPr sz="1100" spc="-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волосах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14927" y="2658211"/>
            <a:ext cx="130048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635" algn="r">
              <a:lnSpc>
                <a:spcPct val="154500"/>
              </a:lnSpc>
              <a:spcBef>
                <a:spcPts val="100"/>
              </a:spcBef>
            </a:pPr>
            <a:r>
              <a:rPr sz="1100" u="sng" spc="-2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</a:t>
            </a:r>
            <a:r>
              <a:rPr sz="110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шугаринге </a:t>
            </a:r>
            <a:r>
              <a:rPr sz="1100" spc="-5" dirty="0">
                <a:latin typeface="Calibri"/>
                <a:cs typeface="Calibri"/>
              </a:rPr>
              <a:t> Тальк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косметический</a:t>
            </a:r>
            <a:endParaRPr sz="1100">
              <a:latin typeface="Calibri"/>
              <a:cs typeface="Calibri"/>
            </a:endParaRPr>
          </a:p>
          <a:p>
            <a:pPr marL="678180" marR="5080" indent="-134620" algn="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без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отдушек  и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добавок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54418" y="2658211"/>
            <a:ext cx="1543685" cy="87947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820"/>
              </a:spcBef>
            </a:pPr>
            <a:r>
              <a:rPr sz="1100" u="sng" spc="-2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восковой</a:t>
            </a:r>
            <a:r>
              <a:rPr sz="1100" u="sng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депиляции</a:t>
            </a:r>
            <a:endParaRPr sz="1100">
              <a:latin typeface="Calibri"/>
              <a:cs typeface="Calibri"/>
            </a:endParaRPr>
          </a:p>
          <a:p>
            <a:pPr marL="638175" marR="5715" indent="-177165" algn="r">
              <a:lnSpc>
                <a:spcPct val="100000"/>
              </a:lnSpc>
              <a:spcBef>
                <a:spcPts val="720"/>
              </a:spcBef>
            </a:pPr>
            <a:r>
              <a:rPr sz="1100" spc="-5" dirty="0">
                <a:latin typeface="Calibri"/>
                <a:cs typeface="Calibri"/>
              </a:rPr>
              <a:t>Тальк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ментолом  </a:t>
            </a:r>
            <a:r>
              <a:rPr sz="1100" spc="-5" dirty="0">
                <a:latin typeface="Calibri"/>
                <a:cs typeface="Calibri"/>
              </a:rPr>
              <a:t>Ох</a:t>
            </a:r>
            <a:r>
              <a:rPr sz="1100" dirty="0">
                <a:latin typeface="Calibri"/>
                <a:cs typeface="Calibri"/>
              </a:rPr>
              <a:t>ла</a:t>
            </a:r>
            <a:r>
              <a:rPr sz="1100" spc="-10" dirty="0">
                <a:latin typeface="Calibri"/>
                <a:cs typeface="Calibri"/>
              </a:rPr>
              <a:t>ж</a:t>
            </a:r>
            <a:r>
              <a:rPr sz="1100" spc="-5" dirty="0">
                <a:latin typeface="Calibri"/>
                <a:cs typeface="Calibri"/>
              </a:rPr>
              <a:t>д</a:t>
            </a:r>
            <a:r>
              <a:rPr sz="1100" dirty="0">
                <a:latin typeface="Calibri"/>
                <a:cs typeface="Calibri"/>
              </a:rPr>
              <a:t>а</a:t>
            </a:r>
            <a:r>
              <a:rPr sz="1100" spc="-10" dirty="0">
                <a:latin typeface="Calibri"/>
                <a:cs typeface="Calibri"/>
              </a:rPr>
              <a:t>ю</a:t>
            </a:r>
            <a:r>
              <a:rPr sz="1100" dirty="0">
                <a:latin typeface="Calibri"/>
                <a:cs typeface="Calibri"/>
              </a:rPr>
              <a:t>щий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эффект перед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воском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27824" y="3795407"/>
            <a:ext cx="8348980" cy="284480"/>
          </a:xfrm>
          <a:custGeom>
            <a:avLst/>
            <a:gdLst/>
            <a:ahLst/>
            <a:cxnLst/>
            <a:rect l="l" t="t" r="r" b="b"/>
            <a:pathLst>
              <a:path w="8348980" h="284479">
                <a:moveTo>
                  <a:pt x="0" y="284340"/>
                </a:moveTo>
                <a:lnTo>
                  <a:pt x="8348726" y="284340"/>
                </a:lnTo>
                <a:lnTo>
                  <a:pt x="8348726" y="0"/>
                </a:lnTo>
                <a:lnTo>
                  <a:pt x="0" y="0"/>
                </a:lnTo>
                <a:lnTo>
                  <a:pt x="0" y="284340"/>
                </a:lnTo>
                <a:close/>
              </a:path>
            </a:pathLst>
          </a:custGeom>
          <a:solidFill>
            <a:srgbClr val="563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7824" y="4079824"/>
            <a:ext cx="357505" cy="387985"/>
          </a:xfrm>
          <a:custGeom>
            <a:avLst/>
            <a:gdLst/>
            <a:ahLst/>
            <a:cxnLst/>
            <a:rect l="l" t="t" r="r" b="b"/>
            <a:pathLst>
              <a:path w="357505" h="387985">
                <a:moveTo>
                  <a:pt x="0" y="387400"/>
                </a:moveTo>
                <a:lnTo>
                  <a:pt x="357276" y="387400"/>
                </a:lnTo>
                <a:lnTo>
                  <a:pt x="357276" y="0"/>
                </a:lnTo>
                <a:lnTo>
                  <a:pt x="0" y="0"/>
                </a:lnTo>
                <a:lnTo>
                  <a:pt x="0" y="387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5101" y="4079735"/>
            <a:ext cx="1384935" cy="948055"/>
          </a:xfrm>
          <a:custGeom>
            <a:avLst/>
            <a:gdLst/>
            <a:ahLst/>
            <a:cxnLst/>
            <a:rect l="l" t="t" r="r" b="b"/>
            <a:pathLst>
              <a:path w="1384935" h="948054">
                <a:moveTo>
                  <a:pt x="0" y="947597"/>
                </a:moveTo>
                <a:lnTo>
                  <a:pt x="1384427" y="947597"/>
                </a:lnTo>
                <a:lnTo>
                  <a:pt x="1384427" y="0"/>
                </a:lnTo>
                <a:lnTo>
                  <a:pt x="0" y="0"/>
                </a:lnTo>
                <a:lnTo>
                  <a:pt x="0" y="947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69541" y="4079824"/>
            <a:ext cx="342900" cy="387985"/>
          </a:xfrm>
          <a:custGeom>
            <a:avLst/>
            <a:gdLst/>
            <a:ahLst/>
            <a:cxnLst/>
            <a:rect l="l" t="t" r="r" b="b"/>
            <a:pathLst>
              <a:path w="342900" h="387985">
                <a:moveTo>
                  <a:pt x="0" y="387400"/>
                </a:moveTo>
                <a:lnTo>
                  <a:pt x="342392" y="387400"/>
                </a:lnTo>
                <a:lnTo>
                  <a:pt x="342392" y="0"/>
                </a:lnTo>
                <a:lnTo>
                  <a:pt x="0" y="0"/>
                </a:lnTo>
                <a:lnTo>
                  <a:pt x="0" y="387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11932" y="4079735"/>
            <a:ext cx="1399540" cy="948055"/>
          </a:xfrm>
          <a:custGeom>
            <a:avLst/>
            <a:gdLst/>
            <a:ahLst/>
            <a:cxnLst/>
            <a:rect l="l" t="t" r="r" b="b"/>
            <a:pathLst>
              <a:path w="1399539" h="948054">
                <a:moveTo>
                  <a:pt x="0" y="947597"/>
                </a:moveTo>
                <a:lnTo>
                  <a:pt x="1399286" y="947597"/>
                </a:lnTo>
                <a:lnTo>
                  <a:pt x="1399286" y="0"/>
                </a:lnTo>
                <a:lnTo>
                  <a:pt x="0" y="0"/>
                </a:lnTo>
                <a:lnTo>
                  <a:pt x="0" y="947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11219" y="4079824"/>
            <a:ext cx="387350" cy="387985"/>
          </a:xfrm>
          <a:custGeom>
            <a:avLst/>
            <a:gdLst/>
            <a:ahLst/>
            <a:cxnLst/>
            <a:rect l="l" t="t" r="r" b="b"/>
            <a:pathLst>
              <a:path w="387350" h="387985">
                <a:moveTo>
                  <a:pt x="0" y="387400"/>
                </a:moveTo>
                <a:lnTo>
                  <a:pt x="387045" y="387400"/>
                </a:lnTo>
                <a:lnTo>
                  <a:pt x="387045" y="0"/>
                </a:lnTo>
                <a:lnTo>
                  <a:pt x="0" y="0"/>
                </a:lnTo>
                <a:lnTo>
                  <a:pt x="0" y="387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98315" y="4079735"/>
            <a:ext cx="1426845" cy="948055"/>
          </a:xfrm>
          <a:custGeom>
            <a:avLst/>
            <a:gdLst/>
            <a:ahLst/>
            <a:cxnLst/>
            <a:rect l="l" t="t" r="r" b="b"/>
            <a:pathLst>
              <a:path w="1426845" h="948054">
                <a:moveTo>
                  <a:pt x="0" y="947597"/>
                </a:moveTo>
                <a:lnTo>
                  <a:pt x="1426590" y="947597"/>
                </a:lnTo>
                <a:lnTo>
                  <a:pt x="1426590" y="0"/>
                </a:lnTo>
                <a:lnTo>
                  <a:pt x="0" y="0"/>
                </a:lnTo>
                <a:lnTo>
                  <a:pt x="0" y="947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24905" y="4079824"/>
            <a:ext cx="288290" cy="387985"/>
          </a:xfrm>
          <a:custGeom>
            <a:avLst/>
            <a:gdLst/>
            <a:ahLst/>
            <a:cxnLst/>
            <a:rect l="l" t="t" r="r" b="b"/>
            <a:pathLst>
              <a:path w="288289" h="387985">
                <a:moveTo>
                  <a:pt x="0" y="387400"/>
                </a:moveTo>
                <a:lnTo>
                  <a:pt x="287883" y="387400"/>
                </a:lnTo>
                <a:lnTo>
                  <a:pt x="287883" y="0"/>
                </a:lnTo>
                <a:lnTo>
                  <a:pt x="0" y="0"/>
                </a:lnTo>
                <a:lnTo>
                  <a:pt x="0" y="387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12815" y="4079735"/>
            <a:ext cx="1382395" cy="948055"/>
          </a:xfrm>
          <a:custGeom>
            <a:avLst/>
            <a:gdLst/>
            <a:ahLst/>
            <a:cxnLst/>
            <a:rect l="l" t="t" r="r" b="b"/>
            <a:pathLst>
              <a:path w="1382395" h="948054">
                <a:moveTo>
                  <a:pt x="0" y="947597"/>
                </a:moveTo>
                <a:lnTo>
                  <a:pt x="1381887" y="947597"/>
                </a:lnTo>
                <a:lnTo>
                  <a:pt x="1381887" y="0"/>
                </a:lnTo>
                <a:lnTo>
                  <a:pt x="0" y="0"/>
                </a:lnTo>
                <a:lnTo>
                  <a:pt x="0" y="947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94702" y="4079735"/>
            <a:ext cx="1382395" cy="948055"/>
          </a:xfrm>
          <a:custGeom>
            <a:avLst/>
            <a:gdLst/>
            <a:ahLst/>
            <a:cxnLst/>
            <a:rect l="l" t="t" r="r" b="b"/>
            <a:pathLst>
              <a:path w="1382395" h="948054">
                <a:moveTo>
                  <a:pt x="0" y="947597"/>
                </a:moveTo>
                <a:lnTo>
                  <a:pt x="1381886" y="947597"/>
                </a:lnTo>
                <a:lnTo>
                  <a:pt x="1381886" y="0"/>
                </a:lnTo>
                <a:lnTo>
                  <a:pt x="0" y="0"/>
                </a:lnTo>
                <a:lnTo>
                  <a:pt x="0" y="947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7824" y="4467136"/>
            <a:ext cx="357505" cy="560705"/>
          </a:xfrm>
          <a:custGeom>
            <a:avLst/>
            <a:gdLst/>
            <a:ahLst/>
            <a:cxnLst/>
            <a:rect l="l" t="t" r="r" b="b"/>
            <a:pathLst>
              <a:path w="357505" h="560704">
                <a:moveTo>
                  <a:pt x="0" y="560197"/>
                </a:moveTo>
                <a:lnTo>
                  <a:pt x="357276" y="560197"/>
                </a:lnTo>
                <a:lnTo>
                  <a:pt x="357276" y="0"/>
                </a:lnTo>
                <a:lnTo>
                  <a:pt x="0" y="0"/>
                </a:lnTo>
                <a:lnTo>
                  <a:pt x="0" y="56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69541" y="4467136"/>
            <a:ext cx="342900" cy="560705"/>
          </a:xfrm>
          <a:custGeom>
            <a:avLst/>
            <a:gdLst/>
            <a:ahLst/>
            <a:cxnLst/>
            <a:rect l="l" t="t" r="r" b="b"/>
            <a:pathLst>
              <a:path w="342900" h="560704">
                <a:moveTo>
                  <a:pt x="0" y="560197"/>
                </a:moveTo>
                <a:lnTo>
                  <a:pt x="342392" y="560197"/>
                </a:lnTo>
                <a:lnTo>
                  <a:pt x="342392" y="0"/>
                </a:lnTo>
                <a:lnTo>
                  <a:pt x="0" y="0"/>
                </a:lnTo>
                <a:lnTo>
                  <a:pt x="0" y="56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11219" y="4467136"/>
            <a:ext cx="387350" cy="560705"/>
          </a:xfrm>
          <a:custGeom>
            <a:avLst/>
            <a:gdLst/>
            <a:ahLst/>
            <a:cxnLst/>
            <a:rect l="l" t="t" r="r" b="b"/>
            <a:pathLst>
              <a:path w="387350" h="560704">
                <a:moveTo>
                  <a:pt x="0" y="560197"/>
                </a:moveTo>
                <a:lnTo>
                  <a:pt x="387045" y="560197"/>
                </a:lnTo>
                <a:lnTo>
                  <a:pt x="387045" y="0"/>
                </a:lnTo>
                <a:lnTo>
                  <a:pt x="0" y="0"/>
                </a:lnTo>
                <a:lnTo>
                  <a:pt x="0" y="56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24905" y="4467136"/>
            <a:ext cx="288290" cy="560705"/>
          </a:xfrm>
          <a:custGeom>
            <a:avLst/>
            <a:gdLst/>
            <a:ahLst/>
            <a:cxnLst/>
            <a:rect l="l" t="t" r="r" b="b"/>
            <a:pathLst>
              <a:path w="288289" h="560704">
                <a:moveTo>
                  <a:pt x="0" y="560197"/>
                </a:moveTo>
                <a:lnTo>
                  <a:pt x="287883" y="560197"/>
                </a:lnTo>
                <a:lnTo>
                  <a:pt x="287883" y="0"/>
                </a:lnTo>
                <a:lnTo>
                  <a:pt x="0" y="0"/>
                </a:lnTo>
                <a:lnTo>
                  <a:pt x="0" y="56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718942" y="3820159"/>
            <a:ext cx="3766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III этап –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«ПОСЛЕ» Пост-депиляционное очищение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кожи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35532" y="4106036"/>
            <a:ext cx="11544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Косметическая вода  с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биофлавоноидами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07004" y="4106036"/>
            <a:ext cx="11258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marR="5080" indent="-1066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Косметическая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вода  с экстрактом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мяты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898771" y="4719065"/>
            <a:ext cx="734695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56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426458" y="4106036"/>
            <a:ext cx="1220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189" algn="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Масло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экстрактом </a:t>
            </a:r>
            <a:r>
              <a:rPr sz="1000" spc="-10" dirty="0">
                <a:latin typeface="Calibri"/>
                <a:cs typeface="Calibri"/>
              </a:rPr>
              <a:t> мяты </a:t>
            </a:r>
            <a:r>
              <a:rPr sz="1000" spc="-5" dirty="0">
                <a:latin typeface="Calibri"/>
                <a:cs typeface="Calibri"/>
              </a:rPr>
              <a:t>с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охлаждающим</a:t>
            </a:r>
            <a:endParaRPr sz="1000">
              <a:latin typeface="Calibri"/>
              <a:cs typeface="Calibri"/>
            </a:endParaRPr>
          </a:p>
          <a:p>
            <a:pPr marL="434975" marR="5080" indent="234315" algn="r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эффек</a:t>
            </a:r>
            <a:r>
              <a:rPr sz="1000" spc="-10" dirty="0">
                <a:latin typeface="Calibri"/>
                <a:cs typeface="Calibri"/>
              </a:rPr>
              <a:t>том  </a:t>
            </a:r>
            <a:r>
              <a:rPr sz="1000" spc="-5" dirty="0">
                <a:latin typeface="Calibri"/>
                <a:cs typeface="Calibri"/>
              </a:rPr>
              <a:t>(при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восковой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567551" y="4566665"/>
            <a:ext cx="734695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568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218935" y="4106036"/>
            <a:ext cx="10972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Масло с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экстрактом</a:t>
            </a:r>
            <a:endParaRPr sz="1000">
              <a:latin typeface="Calibri"/>
              <a:cs typeface="Calibri"/>
            </a:endParaRPr>
          </a:p>
          <a:p>
            <a:pPr marL="311150" marR="5080" indent="304800" algn="r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л</a:t>
            </a:r>
            <a:r>
              <a:rPr sz="1000" spc="-5" dirty="0">
                <a:latin typeface="Calibri"/>
                <a:cs typeface="Calibri"/>
              </a:rPr>
              <a:t>а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5" dirty="0">
                <a:latin typeface="Calibri"/>
                <a:cs typeface="Calibri"/>
              </a:rPr>
              <a:t>ан</a:t>
            </a:r>
            <a:r>
              <a:rPr sz="1000" spc="-15" dirty="0">
                <a:latin typeface="Calibri"/>
                <a:cs typeface="Calibri"/>
              </a:rPr>
              <a:t>д</a:t>
            </a:r>
            <a:r>
              <a:rPr sz="1000" spc="-5" dirty="0">
                <a:latin typeface="Calibri"/>
                <a:cs typeface="Calibri"/>
              </a:rPr>
              <a:t>ы  (при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восковой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693534" y="4563236"/>
            <a:ext cx="621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депиляции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811516" y="4106036"/>
            <a:ext cx="88709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9436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Вода  косметическая  ус</a:t>
            </a:r>
            <a:r>
              <a:rPr sz="1000" spc="-10" dirty="0">
                <a:latin typeface="Calibri"/>
                <a:cs typeface="Calibri"/>
              </a:rPr>
              <a:t>п</a:t>
            </a:r>
            <a:r>
              <a:rPr sz="1000" spc="-5" dirty="0">
                <a:latin typeface="Calibri"/>
                <a:cs typeface="Calibri"/>
              </a:rPr>
              <a:t>о</a:t>
            </a:r>
            <a:r>
              <a:rPr sz="1000" dirty="0">
                <a:latin typeface="Calibri"/>
                <a:cs typeface="Calibri"/>
              </a:rPr>
              <a:t>к</a:t>
            </a:r>
            <a:r>
              <a:rPr sz="1000" spc="-5" dirty="0">
                <a:latin typeface="Calibri"/>
                <a:cs typeface="Calibri"/>
              </a:rPr>
              <a:t>аив</a:t>
            </a:r>
            <a:r>
              <a:rPr sz="1000" dirty="0">
                <a:latin typeface="Calibri"/>
                <a:cs typeface="Calibri"/>
              </a:rPr>
              <a:t>а</a:t>
            </a:r>
            <a:r>
              <a:rPr sz="1000" spc="-5" dirty="0">
                <a:latin typeface="Calibri"/>
                <a:cs typeface="Calibri"/>
              </a:rPr>
              <a:t>ющая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27824" y="5027333"/>
            <a:ext cx="8348980" cy="274955"/>
          </a:xfrm>
          <a:custGeom>
            <a:avLst/>
            <a:gdLst/>
            <a:ahLst/>
            <a:cxnLst/>
            <a:rect l="l" t="t" r="r" b="b"/>
            <a:pathLst>
              <a:path w="8348980" h="274954">
                <a:moveTo>
                  <a:pt x="0" y="274408"/>
                </a:moveTo>
                <a:lnTo>
                  <a:pt x="8348599" y="274408"/>
                </a:lnTo>
                <a:lnTo>
                  <a:pt x="8348599" y="0"/>
                </a:lnTo>
                <a:lnTo>
                  <a:pt x="0" y="0"/>
                </a:lnTo>
                <a:lnTo>
                  <a:pt x="0" y="274408"/>
                </a:lnTo>
                <a:close/>
              </a:path>
            </a:pathLst>
          </a:custGeom>
          <a:solidFill>
            <a:srgbClr val="563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7824" y="5301715"/>
            <a:ext cx="1497330" cy="1556385"/>
          </a:xfrm>
          <a:custGeom>
            <a:avLst/>
            <a:gdLst/>
            <a:ahLst/>
            <a:cxnLst/>
            <a:rect l="l" t="t" r="r" b="b"/>
            <a:pathLst>
              <a:path w="1497330" h="1556384">
                <a:moveTo>
                  <a:pt x="1497330" y="1556281"/>
                </a:moveTo>
                <a:lnTo>
                  <a:pt x="1497330" y="0"/>
                </a:lnTo>
                <a:lnTo>
                  <a:pt x="0" y="0"/>
                </a:lnTo>
                <a:lnTo>
                  <a:pt x="0" y="1556281"/>
                </a:lnTo>
                <a:lnTo>
                  <a:pt x="1497330" y="15562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25192" y="5301715"/>
            <a:ext cx="1406525" cy="1556385"/>
          </a:xfrm>
          <a:custGeom>
            <a:avLst/>
            <a:gdLst/>
            <a:ahLst/>
            <a:cxnLst/>
            <a:rect l="l" t="t" r="r" b="b"/>
            <a:pathLst>
              <a:path w="1406525" h="1556384">
                <a:moveTo>
                  <a:pt x="1406525" y="1556281"/>
                </a:moveTo>
                <a:lnTo>
                  <a:pt x="1406525" y="0"/>
                </a:lnTo>
                <a:lnTo>
                  <a:pt x="0" y="0"/>
                </a:lnTo>
                <a:lnTo>
                  <a:pt x="0" y="1556281"/>
                </a:lnTo>
                <a:lnTo>
                  <a:pt x="1406525" y="15562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31717" y="5301715"/>
            <a:ext cx="1361440" cy="1556385"/>
          </a:xfrm>
          <a:custGeom>
            <a:avLst/>
            <a:gdLst/>
            <a:ahLst/>
            <a:cxnLst/>
            <a:rect l="l" t="t" r="r" b="b"/>
            <a:pathLst>
              <a:path w="1361439" h="1556384">
                <a:moveTo>
                  <a:pt x="1361186" y="1556281"/>
                </a:moveTo>
                <a:lnTo>
                  <a:pt x="1361186" y="0"/>
                </a:lnTo>
                <a:lnTo>
                  <a:pt x="0" y="0"/>
                </a:lnTo>
                <a:lnTo>
                  <a:pt x="0" y="1556281"/>
                </a:lnTo>
                <a:lnTo>
                  <a:pt x="1361186" y="15562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92903" y="5301715"/>
            <a:ext cx="1361440" cy="1556385"/>
          </a:xfrm>
          <a:custGeom>
            <a:avLst/>
            <a:gdLst/>
            <a:ahLst/>
            <a:cxnLst/>
            <a:rect l="l" t="t" r="r" b="b"/>
            <a:pathLst>
              <a:path w="1361439" h="1556384">
                <a:moveTo>
                  <a:pt x="1361186" y="1556281"/>
                </a:moveTo>
                <a:lnTo>
                  <a:pt x="1361186" y="0"/>
                </a:lnTo>
                <a:lnTo>
                  <a:pt x="0" y="0"/>
                </a:lnTo>
                <a:lnTo>
                  <a:pt x="0" y="1556281"/>
                </a:lnTo>
                <a:lnTo>
                  <a:pt x="1361186" y="15562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54090" y="5301715"/>
            <a:ext cx="1361440" cy="1556385"/>
          </a:xfrm>
          <a:custGeom>
            <a:avLst/>
            <a:gdLst/>
            <a:ahLst/>
            <a:cxnLst/>
            <a:rect l="l" t="t" r="r" b="b"/>
            <a:pathLst>
              <a:path w="1361440" h="1556384">
                <a:moveTo>
                  <a:pt x="1361186" y="1556281"/>
                </a:moveTo>
                <a:lnTo>
                  <a:pt x="1361186" y="0"/>
                </a:lnTo>
                <a:lnTo>
                  <a:pt x="0" y="0"/>
                </a:lnTo>
                <a:lnTo>
                  <a:pt x="0" y="1556281"/>
                </a:lnTo>
                <a:lnTo>
                  <a:pt x="1361186" y="15562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15276" y="5301715"/>
            <a:ext cx="1361440" cy="1556385"/>
          </a:xfrm>
          <a:custGeom>
            <a:avLst/>
            <a:gdLst/>
            <a:ahLst/>
            <a:cxnLst/>
            <a:rect l="l" t="t" r="r" b="b"/>
            <a:pathLst>
              <a:path w="1361440" h="1556384">
                <a:moveTo>
                  <a:pt x="1361185" y="1556281"/>
                </a:moveTo>
                <a:lnTo>
                  <a:pt x="1361185" y="0"/>
                </a:lnTo>
                <a:lnTo>
                  <a:pt x="0" y="0"/>
                </a:lnTo>
                <a:lnTo>
                  <a:pt x="0" y="1556281"/>
                </a:lnTo>
                <a:lnTo>
                  <a:pt x="1361185" y="15562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25192" y="5295391"/>
            <a:ext cx="0" cy="1562735"/>
          </a:xfrm>
          <a:custGeom>
            <a:avLst/>
            <a:gdLst/>
            <a:ahLst/>
            <a:cxnLst/>
            <a:rect l="l" t="t" r="r" b="b"/>
            <a:pathLst>
              <a:path h="1562734">
                <a:moveTo>
                  <a:pt x="0" y="0"/>
                </a:moveTo>
                <a:lnTo>
                  <a:pt x="0" y="15626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31717" y="5295391"/>
            <a:ext cx="0" cy="1562735"/>
          </a:xfrm>
          <a:custGeom>
            <a:avLst/>
            <a:gdLst/>
            <a:ahLst/>
            <a:cxnLst/>
            <a:rect l="l" t="t" r="r" b="b"/>
            <a:pathLst>
              <a:path h="1562734">
                <a:moveTo>
                  <a:pt x="0" y="0"/>
                </a:moveTo>
                <a:lnTo>
                  <a:pt x="0" y="15626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2903" y="5295391"/>
            <a:ext cx="0" cy="1562735"/>
          </a:xfrm>
          <a:custGeom>
            <a:avLst/>
            <a:gdLst/>
            <a:ahLst/>
            <a:cxnLst/>
            <a:rect l="l" t="t" r="r" b="b"/>
            <a:pathLst>
              <a:path h="1562734">
                <a:moveTo>
                  <a:pt x="0" y="0"/>
                </a:moveTo>
                <a:lnTo>
                  <a:pt x="0" y="15626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54090" y="5295391"/>
            <a:ext cx="0" cy="1562735"/>
          </a:xfrm>
          <a:custGeom>
            <a:avLst/>
            <a:gdLst/>
            <a:ahLst/>
            <a:cxnLst/>
            <a:rect l="l" t="t" r="r" b="b"/>
            <a:pathLst>
              <a:path h="1562734">
                <a:moveTo>
                  <a:pt x="0" y="0"/>
                </a:moveTo>
                <a:lnTo>
                  <a:pt x="0" y="15626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15276" y="5295391"/>
            <a:ext cx="0" cy="1562735"/>
          </a:xfrm>
          <a:custGeom>
            <a:avLst/>
            <a:gdLst/>
            <a:ahLst/>
            <a:cxnLst/>
            <a:rect l="l" t="t" r="r" b="b"/>
            <a:pathLst>
              <a:path h="1562734">
                <a:moveTo>
                  <a:pt x="0" y="0"/>
                </a:moveTo>
                <a:lnTo>
                  <a:pt x="0" y="15626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1474" y="5301741"/>
            <a:ext cx="8361680" cy="0"/>
          </a:xfrm>
          <a:custGeom>
            <a:avLst/>
            <a:gdLst/>
            <a:ahLst/>
            <a:cxnLst/>
            <a:rect l="l" t="t" r="r" b="b"/>
            <a:pathLst>
              <a:path w="8361680">
                <a:moveTo>
                  <a:pt x="0" y="0"/>
                </a:moveTo>
                <a:lnTo>
                  <a:pt x="83613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7824" y="5295391"/>
            <a:ext cx="0" cy="1562735"/>
          </a:xfrm>
          <a:custGeom>
            <a:avLst/>
            <a:gdLst/>
            <a:ahLst/>
            <a:cxnLst/>
            <a:rect l="l" t="t" r="r" b="b"/>
            <a:pathLst>
              <a:path h="1562734">
                <a:moveTo>
                  <a:pt x="0" y="0"/>
                </a:moveTo>
                <a:lnTo>
                  <a:pt x="0" y="15626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776461" y="5295391"/>
            <a:ext cx="0" cy="1562735"/>
          </a:xfrm>
          <a:custGeom>
            <a:avLst/>
            <a:gdLst/>
            <a:ahLst/>
            <a:cxnLst/>
            <a:rect l="l" t="t" r="r" b="b"/>
            <a:pathLst>
              <a:path h="1562734">
                <a:moveTo>
                  <a:pt x="0" y="0"/>
                </a:moveTo>
                <a:lnTo>
                  <a:pt x="0" y="15626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075814" y="4715636"/>
            <a:ext cx="5051425" cy="545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3540">
              <a:lnSpc>
                <a:spcPct val="100000"/>
              </a:lnSpc>
              <a:spcBef>
                <a:spcPts val="95"/>
              </a:spcBef>
            </a:pPr>
            <a:r>
              <a:rPr sz="1000" u="sng" spc="-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депиляции</a:t>
            </a:r>
            <a:r>
              <a:rPr sz="1000" spc="-5" dirty="0"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IV этап –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«ЗАВЕРШАЮЩИЙ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УХОД»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Увлажнение, охлаждение,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питание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кожи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06653" y="6288735"/>
            <a:ext cx="11379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Сливки </a:t>
            </a:r>
            <a:r>
              <a:rPr sz="900" dirty="0">
                <a:latin typeface="Calibri"/>
                <a:cs typeface="Calibri"/>
              </a:rPr>
              <a:t>с </a:t>
            </a:r>
            <a:r>
              <a:rPr sz="900" spc="-5" dirty="0">
                <a:latin typeface="Calibri"/>
                <a:cs typeface="Calibri"/>
              </a:rPr>
              <a:t>маслом  иланг-иланг, </a:t>
            </a:r>
            <a:r>
              <a:rPr sz="900" dirty="0">
                <a:latin typeface="Calibri"/>
                <a:cs typeface="Calibri"/>
              </a:rPr>
              <a:t>алоэ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вера 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Д-панетенолом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122423" y="6288735"/>
            <a:ext cx="1011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Лосьон</a:t>
            </a:r>
            <a:r>
              <a:rPr sz="900" spc="-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очищающий  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хлоргексидином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54348" y="6288735"/>
            <a:ext cx="916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marR="5080" indent="-29146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Мусс с</a:t>
            </a:r>
            <a:r>
              <a:rPr sz="900" spc="-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экстрактом  хлопка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821173" y="6288735"/>
            <a:ext cx="1102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146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Крем для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замедления  роста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волос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186042" y="6288735"/>
            <a:ext cx="1099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Крем успокаивающий  </a:t>
            </a:r>
            <a:r>
              <a:rPr sz="900" dirty="0">
                <a:latin typeface="Calibri"/>
                <a:cs typeface="Calibri"/>
              </a:rPr>
              <a:t>с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азуленом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583805" y="6288735"/>
            <a:ext cx="10261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Гель        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5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сс</a:t>
            </a:r>
            <a:r>
              <a:rPr sz="900" spc="-5" dirty="0">
                <a:latin typeface="Calibri"/>
                <a:cs typeface="Calibri"/>
              </a:rPr>
              <a:t>тан</a:t>
            </a:r>
            <a:r>
              <a:rPr sz="900" spc="-15" dirty="0">
                <a:latin typeface="Calibri"/>
                <a:cs typeface="Calibri"/>
              </a:rPr>
              <a:t>ав</a:t>
            </a:r>
            <a:r>
              <a:rPr sz="900" spc="-5" dirty="0">
                <a:latin typeface="Calibri"/>
                <a:cs typeface="Calibri"/>
              </a:rPr>
              <a:t>л</a:t>
            </a:r>
            <a:r>
              <a:rPr sz="900" dirty="0">
                <a:latin typeface="Calibri"/>
                <a:cs typeface="Calibri"/>
              </a:rPr>
              <a:t>ив</a:t>
            </a:r>
            <a:r>
              <a:rPr sz="900" spc="-10" dirty="0">
                <a:latin typeface="Calibri"/>
                <a:cs typeface="Calibri"/>
              </a:rPr>
              <a:t>а</a:t>
            </a:r>
            <a:r>
              <a:rPr sz="900" dirty="0">
                <a:latin typeface="Calibri"/>
                <a:cs typeface="Calibri"/>
              </a:rPr>
              <a:t>ю</a:t>
            </a:r>
            <a:r>
              <a:rPr sz="900" spc="-5" dirty="0">
                <a:latin typeface="Calibri"/>
                <a:cs typeface="Calibri"/>
              </a:rPr>
              <a:t>щ</a:t>
            </a:r>
            <a:r>
              <a:rPr sz="900" dirty="0">
                <a:latin typeface="Calibri"/>
                <a:cs typeface="Calibri"/>
              </a:rPr>
              <a:t>ий  с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коллагеном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88263" y="1386839"/>
            <a:ext cx="345948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08148" y="1406652"/>
            <a:ext cx="313944" cy="91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97552" y="1420367"/>
            <a:ext cx="333755" cy="93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45807" y="1386839"/>
            <a:ext cx="522731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55491" y="2775204"/>
            <a:ext cx="333756" cy="923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23304" y="2791967"/>
            <a:ext cx="336803" cy="923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2731" y="3020567"/>
            <a:ext cx="577595" cy="630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2440" y="4105655"/>
            <a:ext cx="286512" cy="894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66188" y="4116323"/>
            <a:ext cx="292607" cy="861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95928" y="4088891"/>
            <a:ext cx="294132" cy="862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50635" y="4105655"/>
            <a:ext cx="309372" cy="8610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23715" y="5370576"/>
            <a:ext cx="347472" cy="9372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16067" y="5318759"/>
            <a:ext cx="393191" cy="10119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71016" y="5324855"/>
            <a:ext cx="323088" cy="9707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67739" y="5416296"/>
            <a:ext cx="309372" cy="894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14755" y="5314188"/>
            <a:ext cx="295656" cy="9281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68879" y="5337047"/>
            <a:ext cx="295656" cy="9646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12507" y="4073652"/>
            <a:ext cx="982979" cy="9829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44996" y="5657088"/>
            <a:ext cx="694944" cy="8747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13904" y="5411723"/>
            <a:ext cx="963168" cy="9601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448436"/>
            <a:ext cx="5085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dirty="0">
                <a:latin typeface="Calibri Light"/>
                <a:cs typeface="Calibri Light"/>
              </a:rPr>
              <a:t>I </a:t>
            </a:r>
            <a:r>
              <a:rPr sz="2400" b="0" i="0" spc="-25" dirty="0">
                <a:latin typeface="Calibri Light"/>
                <a:cs typeface="Calibri Light"/>
              </a:rPr>
              <a:t>ОЧИЩЕНИЕ </a:t>
            </a:r>
            <a:r>
              <a:rPr sz="2400" b="0" i="0" dirty="0">
                <a:latin typeface="Calibri Light"/>
                <a:cs typeface="Calibri Light"/>
              </a:rPr>
              <a:t>И </a:t>
            </a:r>
            <a:r>
              <a:rPr sz="2400" b="0" i="0" spc="-25" dirty="0">
                <a:latin typeface="Calibri Light"/>
                <a:cs typeface="Calibri Light"/>
              </a:rPr>
              <a:t>ОБЕЗЖИРИВАНИЕ</a:t>
            </a:r>
            <a:r>
              <a:rPr sz="2400" b="0" i="0" spc="-225" dirty="0">
                <a:latin typeface="Calibri Light"/>
                <a:cs typeface="Calibri Light"/>
              </a:rPr>
              <a:t> </a:t>
            </a:r>
            <a:r>
              <a:rPr sz="2400" b="0" i="0" spc="-15" dirty="0">
                <a:latin typeface="Calibri Light"/>
                <a:cs typeface="Calibri Light"/>
              </a:rPr>
              <a:t>КОЖИ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05909"/>
            <a:ext cx="5539740" cy="0"/>
          </a:xfrm>
          <a:custGeom>
            <a:avLst/>
            <a:gdLst/>
            <a:ahLst/>
            <a:cxnLst/>
            <a:rect l="l" t="t" r="r" b="b"/>
            <a:pathLst>
              <a:path w="5539740">
                <a:moveTo>
                  <a:pt x="0" y="0"/>
                </a:moveTo>
                <a:lnTo>
                  <a:pt x="553974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8587" y="4416425"/>
          <a:ext cx="8435975" cy="2058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3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2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7967">
                <a:tc>
                  <a:txBody>
                    <a:bodyPr/>
                    <a:lstStyle/>
                    <a:p>
                      <a:pPr marL="1150620" marR="1141095" indent="12001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Мицеллярный лосьон  для чувствительной</a:t>
                      </a:r>
                      <a:r>
                        <a:rPr sz="130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кожи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Лосьон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 экстрактами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мяты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березы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1020">
                <a:tc>
                  <a:txBody>
                    <a:bodyPr/>
                    <a:lstStyle/>
                    <a:p>
                      <a:pPr marL="172720" marR="2133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Очищает,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обезжиривает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охлаждает поверхность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кожи,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снижает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болевые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дискомфортные ощущения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во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время  депиляции.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Благодаря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экстракту коры дуба обладает  вяжущим, успокаивающим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противовоспалительным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действием.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1037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500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мл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Мягко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очищает,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защищает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73355" marR="3790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обезжиривает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кожу,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позволяя избежать воспаление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раздражение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после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депиляции. Экстракты мяты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березы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снижают болевые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ощущения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во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время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процедуры.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Используется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больших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участков</a:t>
                      </a:r>
                      <a:r>
                        <a:rPr sz="12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кожи.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1020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300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мл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797296" y="1380744"/>
            <a:ext cx="989076" cy="2956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5439" y="1200911"/>
            <a:ext cx="1028699" cy="3066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448436"/>
            <a:ext cx="5085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dirty="0">
                <a:latin typeface="Calibri Light"/>
                <a:cs typeface="Calibri Light"/>
              </a:rPr>
              <a:t>I </a:t>
            </a:r>
            <a:r>
              <a:rPr sz="2400" b="0" i="0" spc="-25" dirty="0">
                <a:latin typeface="Calibri Light"/>
                <a:cs typeface="Calibri Light"/>
              </a:rPr>
              <a:t>ОЧИЩЕНИЕ </a:t>
            </a:r>
            <a:r>
              <a:rPr sz="2400" b="0" i="0" dirty="0">
                <a:latin typeface="Calibri Light"/>
                <a:cs typeface="Calibri Light"/>
              </a:rPr>
              <a:t>И </a:t>
            </a:r>
            <a:r>
              <a:rPr sz="2400" b="0" i="0" spc="-25" dirty="0">
                <a:latin typeface="Calibri Light"/>
                <a:cs typeface="Calibri Light"/>
              </a:rPr>
              <a:t>ОБЕЗЖИРИВАНИЕ</a:t>
            </a:r>
            <a:r>
              <a:rPr sz="2400" b="0" i="0" spc="-225" dirty="0">
                <a:latin typeface="Calibri Light"/>
                <a:cs typeface="Calibri Light"/>
              </a:rPr>
              <a:t> </a:t>
            </a:r>
            <a:r>
              <a:rPr sz="2400" b="0" i="0" spc="-15" dirty="0">
                <a:latin typeface="Calibri Light"/>
                <a:cs typeface="Calibri Light"/>
              </a:rPr>
              <a:t>КОЖИ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05909"/>
            <a:ext cx="5539740" cy="0"/>
          </a:xfrm>
          <a:custGeom>
            <a:avLst/>
            <a:gdLst/>
            <a:ahLst/>
            <a:cxnLst/>
            <a:rect l="l" t="t" r="r" b="b"/>
            <a:pathLst>
              <a:path w="5539740">
                <a:moveTo>
                  <a:pt x="0" y="0"/>
                </a:moveTo>
                <a:lnTo>
                  <a:pt x="553974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4312" y="4697476"/>
          <a:ext cx="8214359" cy="1950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8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5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9298">
                <a:tc>
                  <a:txBody>
                    <a:bodyPr/>
                    <a:lstStyle/>
                    <a:p>
                      <a:pPr marL="1351280" marR="1345565" indent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Гель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 экстрактами  алоэ вера и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ромашки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Гель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охлаждающий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маслом мятной</a:t>
                      </a:r>
                      <a:r>
                        <a:rPr sz="1300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камфоры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1676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Нежно удаляет остатки дезодоранта, крема или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масла,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освежает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 смягчает, защищая от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микроповреждений.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Гель быстро высыхает на коже, эффективно подготавливая</a:t>
                      </a:r>
                      <a:r>
                        <a:rPr sz="11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ее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7640" marR="1581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к процедуре.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Рекомендуется для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особо чувствительных участков  кожи.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1021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1498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Мгновенно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охлаждает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поверхность кожи, снижает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болевые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  дискомфортные ощущения во время процесса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удаления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требует смывания. Предназначен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чувствительной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кожи.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1036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802892" y="1149096"/>
            <a:ext cx="1092708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0867" y="1088136"/>
            <a:ext cx="1641347" cy="3454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0" y="1729739"/>
            <a:ext cx="2535936" cy="2537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4362450"/>
          <a:ext cx="8183879" cy="2355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1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2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939800" marR="113664" indent="-820419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Скраб-гель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экстрактом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зеленого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чая  и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винограда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Тальк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без</a:t>
                      </a:r>
                      <a:r>
                        <a:rPr sz="120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отдушек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химических</a:t>
                      </a:r>
                      <a:r>
                        <a:rPr sz="12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добавок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83439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Тальк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ментолом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5950">
                <a:tc>
                  <a:txBody>
                    <a:bodyPr/>
                    <a:lstStyle/>
                    <a:p>
                      <a:pPr marL="252095" marR="742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глубокой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очистки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кожи.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Мягкие  абразивные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частицы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выравнивают  верхние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слои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эпидермиса,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2095" marR="3962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облегчая депиляцию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коротких,  полувросших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2095" marR="471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плотно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прилегающих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волос.  Не требует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смывания.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1048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300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мл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441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Поглощает излишки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влаги,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улучшает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сцепление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волосом. Создает  защитное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покрытие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кожи,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210" marR="4476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предохраняя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ее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от нагревания.  Не засоряет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фолликулы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поры.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Арт.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1046 /</a:t>
                      </a:r>
                      <a:r>
                        <a:rPr sz="1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1029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100 г / 180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г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6845" marR="6680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Предназначен для восковой  депиляции. Защищает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кожу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от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раздражения. Создает защитное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покрытие, предохраняя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кожу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от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845" marR="692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нагревания.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Устраняет излишнюю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влагу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улучшает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сцепление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волосом.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Оказывает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дезодорирующее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действие.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1030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180 г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233671" y="1263396"/>
            <a:ext cx="1024127" cy="3112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3576" y="1257300"/>
            <a:ext cx="1036320" cy="3112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75786" y="1375918"/>
            <a:ext cx="10388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563492"/>
                </a:solidFill>
                <a:latin typeface="Calibri"/>
                <a:cs typeface="Calibri"/>
              </a:rPr>
              <a:t>ДЛЯ</a:t>
            </a:r>
            <a:r>
              <a:rPr sz="1100" spc="-55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63492"/>
                </a:solidFill>
                <a:latin typeface="Calibri"/>
                <a:cs typeface="Calibri"/>
              </a:rPr>
              <a:t>ШУГАРИНГА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9036" y="2240279"/>
            <a:ext cx="1959864" cy="2048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21858" y="1394206"/>
            <a:ext cx="982344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563492"/>
                </a:solidFill>
                <a:latin typeface="Calibri"/>
                <a:cs typeface="Calibri"/>
              </a:rPr>
              <a:t>ДЛЯ</a:t>
            </a:r>
            <a:r>
              <a:rPr sz="1100" spc="-65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63492"/>
                </a:solidFill>
                <a:latin typeface="Calibri"/>
                <a:cs typeface="Calibri"/>
              </a:rPr>
              <a:t>ВОСКОВОЙ  ДЕ</a:t>
            </a:r>
            <a:r>
              <a:rPr sz="1100" spc="-5" dirty="0">
                <a:solidFill>
                  <a:srgbClr val="563492"/>
                </a:solidFill>
                <a:latin typeface="Calibri"/>
                <a:cs typeface="Calibri"/>
              </a:rPr>
              <a:t>П</a:t>
            </a:r>
            <a:r>
              <a:rPr sz="1100" dirty="0">
                <a:solidFill>
                  <a:srgbClr val="563492"/>
                </a:solidFill>
                <a:latin typeface="Calibri"/>
                <a:cs typeface="Calibri"/>
              </a:rPr>
              <a:t>И</a:t>
            </a:r>
            <a:r>
              <a:rPr sz="1100" spc="-5" dirty="0">
                <a:solidFill>
                  <a:srgbClr val="563492"/>
                </a:solidFill>
                <a:latin typeface="Calibri"/>
                <a:cs typeface="Calibri"/>
              </a:rPr>
              <a:t>ЛЯЦИИ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3293" y="519810"/>
            <a:ext cx="2813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dirty="0">
                <a:latin typeface="Calibri Light"/>
                <a:cs typeface="Calibri Light"/>
              </a:rPr>
              <a:t>II </a:t>
            </a:r>
            <a:r>
              <a:rPr sz="2400" b="0" i="0" spc="-25" dirty="0">
                <a:latin typeface="Calibri Light"/>
                <a:cs typeface="Calibri Light"/>
              </a:rPr>
              <a:t>ПОДГОТОВКА</a:t>
            </a:r>
            <a:r>
              <a:rPr sz="2400" b="0" i="0" spc="-160" dirty="0">
                <a:latin typeface="Calibri Light"/>
                <a:cs typeface="Calibri Light"/>
              </a:rPr>
              <a:t> </a:t>
            </a:r>
            <a:r>
              <a:rPr sz="2400" b="0" i="0" spc="-20" dirty="0">
                <a:latin typeface="Calibri Light"/>
                <a:cs typeface="Calibri Light"/>
              </a:rPr>
              <a:t>КОЖИ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059882"/>
            <a:ext cx="3191510" cy="0"/>
          </a:xfrm>
          <a:custGeom>
            <a:avLst/>
            <a:gdLst/>
            <a:ahLst/>
            <a:cxnLst/>
            <a:rect l="l" t="t" r="r" b="b"/>
            <a:pathLst>
              <a:path w="3191510">
                <a:moveTo>
                  <a:pt x="0" y="0"/>
                </a:moveTo>
                <a:lnTo>
                  <a:pt x="3191256" y="0"/>
                </a:lnTo>
              </a:path>
            </a:pathLst>
          </a:custGeom>
          <a:ln w="4406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909"/>
            <a:ext cx="3191510" cy="0"/>
          </a:xfrm>
          <a:custGeom>
            <a:avLst/>
            <a:gdLst/>
            <a:ahLst/>
            <a:cxnLst/>
            <a:rect l="l" t="t" r="r" b="b"/>
            <a:pathLst>
              <a:path w="3191510">
                <a:moveTo>
                  <a:pt x="0" y="0"/>
                </a:moveTo>
                <a:lnTo>
                  <a:pt x="3191256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8260" y="1179575"/>
            <a:ext cx="879347" cy="2892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5437" y="4194175"/>
          <a:ext cx="8239759" cy="2438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9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98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8433">
                <a:tc>
                  <a:txBody>
                    <a:bodyPr/>
                    <a:lstStyle/>
                    <a:p>
                      <a:pPr marL="669925" marR="634365" indent="-30480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Вода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косметическая 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минерализованная  с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биофавоноидами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706120" marR="668020" indent="-304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Вода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косметическая 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минерализованная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596900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мятой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 витаминами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148"/>
                    </a:solidFill>
                  </a:tcPr>
                </a:tc>
                <a:tc>
                  <a:txBody>
                    <a:bodyPr/>
                    <a:lstStyle/>
                    <a:p>
                      <a:pPr marL="827405" marR="667385" indent="-15113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3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Вода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косметическая 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успокаивающая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0359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Удаляет остатки сахарной пасты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59385" marR="3651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поверхности кожи после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депиляции  сахаром. Нежно заботится о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коже,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тонизирует,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насыщает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ее витаминами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59385" marR="2946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увлажняет, предотвращая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появление  сухости и шелушения.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Идеально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подходит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чувствительной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кожи.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1038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5904" marR="3238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Удаляет остатки сахарной пасты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или  карамели с поверхности кожи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после  шугаринга. Нежно питает, насыщает  кожу влагой, снимая раздражение.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Обладает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освежающим и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охлаждающим</a:t>
                      </a:r>
                      <a:r>
                        <a:rPr sz="11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эффектом.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1023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Минерализованная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вода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с успокаивающим действием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чувствительной кожи. Быстро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снимает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покраснения и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заживляет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56540" marR="1847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микроповреждения. Тонизирует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кожу,  насыщает витаминами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микроэлементами.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1065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966971" y="1360932"/>
            <a:ext cx="839724" cy="2708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740" y="448436"/>
            <a:ext cx="5288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dirty="0">
                <a:latin typeface="Calibri Light"/>
                <a:cs typeface="Calibri Light"/>
              </a:rPr>
              <a:t>III </a:t>
            </a:r>
            <a:r>
              <a:rPr sz="2400" b="0" i="0" spc="-25" dirty="0">
                <a:latin typeface="Calibri Light"/>
                <a:cs typeface="Calibri Light"/>
              </a:rPr>
              <a:t>ОБРАБОТКА </a:t>
            </a:r>
            <a:r>
              <a:rPr sz="2400" b="0" i="0" spc="-20" dirty="0">
                <a:latin typeface="Calibri Light"/>
                <a:cs typeface="Calibri Light"/>
              </a:rPr>
              <a:t>КОЖИ ПОСЛЕ</a:t>
            </a:r>
            <a:r>
              <a:rPr sz="2400" b="0" i="0" spc="-240" dirty="0">
                <a:latin typeface="Calibri Light"/>
                <a:cs typeface="Calibri Light"/>
              </a:rPr>
              <a:t> </a:t>
            </a:r>
            <a:r>
              <a:rPr sz="2400" b="0" i="0" spc="-25" dirty="0">
                <a:latin typeface="Calibri Light"/>
                <a:cs typeface="Calibri Light"/>
              </a:rPr>
              <a:t>ДЕПИЛЯЦИИ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005909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44896" y="1179575"/>
            <a:ext cx="3096768" cy="3096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3703" y="1179575"/>
            <a:ext cx="682751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357" y="1973021"/>
            <a:ext cx="361505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Собственное </a:t>
            </a:r>
            <a:r>
              <a:rPr sz="1300" spc="-10" dirty="0">
                <a:solidFill>
                  <a:srgbClr val="563492"/>
                </a:solidFill>
                <a:latin typeface="Calibri"/>
                <a:cs typeface="Calibri"/>
              </a:rPr>
              <a:t>производство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и научная</a:t>
            </a:r>
            <a:r>
              <a:rPr sz="1300" spc="45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лаборатория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7432" y="2354961"/>
            <a:ext cx="34004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563492"/>
                </a:solidFill>
                <a:latin typeface="Calibri"/>
                <a:cs typeface="Calibri"/>
              </a:rPr>
              <a:t>Высокое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качество </a:t>
            </a:r>
            <a:r>
              <a:rPr sz="1300" spc="-10" dirty="0">
                <a:solidFill>
                  <a:srgbClr val="563492"/>
                </a:solidFill>
                <a:latin typeface="Calibri"/>
                <a:cs typeface="Calibri"/>
              </a:rPr>
              <a:t>продукции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и </a:t>
            </a:r>
            <a:r>
              <a:rPr sz="1300" spc="-10" dirty="0">
                <a:solidFill>
                  <a:srgbClr val="563492"/>
                </a:solidFill>
                <a:latin typeface="Calibri"/>
                <a:cs typeface="Calibri"/>
              </a:rPr>
              <a:t>доступные</a:t>
            </a:r>
            <a:r>
              <a:rPr sz="1300" spc="6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63492"/>
                </a:solidFill>
                <a:latin typeface="Calibri"/>
                <a:cs typeface="Calibri"/>
              </a:rPr>
              <a:t>цены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83" y="2766186"/>
            <a:ext cx="23291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Профессионализм</a:t>
            </a:r>
            <a:r>
              <a:rPr sz="130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специалистов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352" y="4250435"/>
            <a:ext cx="8400288" cy="189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1032" y="3153536"/>
            <a:ext cx="359410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Учебные </a:t>
            </a:r>
            <a:r>
              <a:rPr sz="1300" spc="-10" dirty="0">
                <a:solidFill>
                  <a:srgbClr val="563492"/>
                </a:solidFill>
                <a:latin typeface="Calibri"/>
                <a:cs typeface="Calibri"/>
              </a:rPr>
              <a:t>центры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и </a:t>
            </a:r>
            <a:r>
              <a:rPr sz="1300" spc="-10" dirty="0">
                <a:solidFill>
                  <a:srgbClr val="563492"/>
                </a:solidFill>
                <a:latin typeface="Calibri"/>
                <a:cs typeface="Calibri"/>
              </a:rPr>
              <a:t>более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200 </a:t>
            </a:r>
            <a:r>
              <a:rPr sz="1300" spc="-10" dirty="0">
                <a:solidFill>
                  <a:srgbClr val="563492"/>
                </a:solidFill>
                <a:latin typeface="Calibri"/>
                <a:cs typeface="Calibri"/>
              </a:rPr>
              <a:t>опытных технологов-  преподавателей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по всей</a:t>
            </a:r>
            <a:r>
              <a:rPr sz="1300" spc="45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63492"/>
                </a:solidFill>
                <a:latin typeface="Calibri"/>
                <a:cs typeface="Calibri"/>
              </a:rPr>
              <a:t>России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5357" y="3686632"/>
            <a:ext cx="24707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563492"/>
                </a:solidFill>
                <a:latin typeface="Calibri"/>
                <a:cs typeface="Calibri"/>
              </a:rPr>
              <a:t>Авторские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рецептуры всех</a:t>
            </a:r>
            <a:r>
              <a:rPr sz="1300" spc="1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средств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5528" y="1853006"/>
            <a:ext cx="2718435" cy="146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63492"/>
                </a:solidFill>
                <a:latin typeface="Calibri"/>
                <a:cs typeface="Calibri"/>
              </a:rPr>
              <a:t>8 </a:t>
            </a:r>
            <a:r>
              <a:rPr sz="1400" spc="-5" dirty="0">
                <a:latin typeface="Calibri"/>
                <a:cs typeface="Calibri"/>
              </a:rPr>
              <a:t>лет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рынке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63492"/>
                </a:solidFill>
                <a:latin typeface="Calibri"/>
                <a:cs typeface="Calibri"/>
              </a:rPr>
              <a:t>107 </a:t>
            </a:r>
            <a:r>
              <a:rPr sz="1400" dirty="0">
                <a:latin typeface="Calibri"/>
                <a:cs typeface="Calibri"/>
              </a:rPr>
              <a:t>учебных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центров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63492"/>
                </a:solidFill>
                <a:latin typeface="Calibri"/>
                <a:cs typeface="Calibri"/>
              </a:rPr>
              <a:t>178</a:t>
            </a:r>
            <a:r>
              <a:rPr sz="2000" b="1" spc="-7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дистрибьютеров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63492"/>
                </a:solidFill>
                <a:latin typeface="Calibri"/>
                <a:cs typeface="Calibri"/>
              </a:rPr>
              <a:t>11 632 </a:t>
            </a:r>
            <a:r>
              <a:rPr sz="1400" dirty="0">
                <a:latin typeface="Calibri"/>
                <a:cs typeface="Calibri"/>
              </a:rPr>
              <a:t>салона </a:t>
            </a:r>
            <a:r>
              <a:rPr sz="1400" spc="-5" dirty="0">
                <a:latin typeface="Calibri"/>
                <a:cs typeface="Calibri"/>
              </a:rPr>
              <a:t>красоты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работают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latin typeface="Calibri"/>
                <a:cs typeface="Calibri"/>
              </a:rPr>
              <a:t>на </a:t>
            </a:r>
            <a:r>
              <a:rPr sz="1400" spc="-5" dirty="0">
                <a:latin typeface="Calibri"/>
                <a:cs typeface="Calibri"/>
              </a:rPr>
              <a:t>нашем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бренде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8348" y="1609344"/>
            <a:ext cx="301752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348" y="1975104"/>
            <a:ext cx="301752" cy="251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348" y="2340864"/>
            <a:ext cx="301752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395" y="2749295"/>
            <a:ext cx="300228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348" y="3188207"/>
            <a:ext cx="301752" cy="251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348" y="3683508"/>
            <a:ext cx="301752" cy="252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54805"/>
            <a:ext cx="1744980" cy="0"/>
          </a:xfrm>
          <a:custGeom>
            <a:avLst/>
            <a:gdLst/>
            <a:ahLst/>
            <a:cxnLst/>
            <a:rect l="l" t="t" r="r" b="b"/>
            <a:pathLst>
              <a:path w="1744980">
                <a:moveTo>
                  <a:pt x="0" y="0"/>
                </a:moveTo>
                <a:lnTo>
                  <a:pt x="174498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67769" y="4250435"/>
            <a:ext cx="0" cy="1887220"/>
          </a:xfrm>
          <a:custGeom>
            <a:avLst/>
            <a:gdLst/>
            <a:ahLst/>
            <a:cxnLst/>
            <a:rect l="l" t="t" r="r" b="b"/>
            <a:pathLst>
              <a:path h="1887220">
                <a:moveTo>
                  <a:pt x="0" y="0"/>
                </a:moveTo>
                <a:lnTo>
                  <a:pt x="0" y="1886712"/>
                </a:lnTo>
              </a:path>
            </a:pathLst>
          </a:custGeom>
          <a:ln w="45581">
            <a:solidFill>
              <a:srgbClr val="563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0609" y="4250435"/>
            <a:ext cx="0" cy="1887220"/>
          </a:xfrm>
          <a:custGeom>
            <a:avLst/>
            <a:gdLst/>
            <a:ahLst/>
            <a:cxnLst/>
            <a:rect l="l" t="t" r="r" b="b"/>
            <a:pathLst>
              <a:path h="1887220">
                <a:moveTo>
                  <a:pt x="0" y="0"/>
                </a:moveTo>
                <a:lnTo>
                  <a:pt x="0" y="1886712"/>
                </a:lnTo>
              </a:path>
            </a:pathLst>
          </a:custGeom>
          <a:ln w="44061">
            <a:solidFill>
              <a:srgbClr val="563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39137" y="4250435"/>
            <a:ext cx="0" cy="1887220"/>
          </a:xfrm>
          <a:custGeom>
            <a:avLst/>
            <a:gdLst/>
            <a:ahLst/>
            <a:cxnLst/>
            <a:rect l="l" t="t" r="r" b="b"/>
            <a:pathLst>
              <a:path h="1887220">
                <a:moveTo>
                  <a:pt x="0" y="0"/>
                </a:moveTo>
                <a:lnTo>
                  <a:pt x="0" y="1886712"/>
                </a:lnTo>
              </a:path>
            </a:pathLst>
          </a:custGeom>
          <a:ln w="44061">
            <a:solidFill>
              <a:srgbClr val="563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0868" y="203708"/>
            <a:ext cx="7456170" cy="161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563492"/>
                </a:solidFill>
                <a:latin typeface="Calibri Light"/>
                <a:cs typeface="Calibri Light"/>
              </a:rPr>
              <a:t>О</a:t>
            </a:r>
            <a:r>
              <a:rPr sz="1800" b="0" spc="-45" dirty="0">
                <a:solidFill>
                  <a:srgbClr val="563492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563492"/>
                </a:solidFill>
                <a:latin typeface="Calibri Light"/>
                <a:cs typeface="Calibri Light"/>
              </a:rPr>
              <a:t>КОМПАНИИ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2440940" marR="5080" indent="-1553845">
              <a:lnSpc>
                <a:spcPct val="100000"/>
              </a:lnSpc>
            </a:pPr>
            <a:r>
              <a:rPr sz="1600" b="1" i="1" spc="-30" dirty="0">
                <a:solidFill>
                  <a:srgbClr val="563492"/>
                </a:solidFill>
                <a:latin typeface="Calibri"/>
                <a:cs typeface="Calibri"/>
              </a:rPr>
              <a:t>Компания</a:t>
            </a:r>
            <a:r>
              <a:rPr sz="1600" b="1" i="1" spc="-85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600" b="1" i="1" spc="-30" dirty="0">
                <a:solidFill>
                  <a:srgbClr val="563492"/>
                </a:solidFill>
                <a:latin typeface="Calibri"/>
                <a:cs typeface="Calibri"/>
              </a:rPr>
              <a:t>«Аравия»</a:t>
            </a:r>
            <a:r>
              <a:rPr sz="1600" b="1" i="1" spc="-55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ведущий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производитель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профессиональной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косметики  </a:t>
            </a:r>
            <a:r>
              <a:rPr sz="1600" spc="-25" dirty="0">
                <a:latin typeface="Calibri"/>
                <a:cs typeface="Calibri"/>
              </a:rPr>
              <a:t>для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салонов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красоты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домашнего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ухода.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563880">
              <a:lnSpc>
                <a:spcPct val="100000"/>
              </a:lnSpc>
            </a:pPr>
            <a:r>
              <a:rPr sz="1300" spc="-10" dirty="0">
                <a:solidFill>
                  <a:srgbClr val="563492"/>
                </a:solidFill>
                <a:latin typeface="Calibri"/>
                <a:cs typeface="Calibri"/>
              </a:rPr>
              <a:t>Уникальные технологии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и</a:t>
            </a:r>
            <a:r>
              <a:rPr sz="1300" spc="75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563492"/>
                </a:solidFill>
                <a:latin typeface="Calibri"/>
                <a:cs typeface="Calibri"/>
              </a:rPr>
              <a:t>разработки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26969" y="1780032"/>
            <a:ext cx="0" cy="1746885"/>
          </a:xfrm>
          <a:custGeom>
            <a:avLst/>
            <a:gdLst/>
            <a:ahLst/>
            <a:cxnLst/>
            <a:rect l="l" t="t" r="r" b="b"/>
            <a:pathLst>
              <a:path h="1746885">
                <a:moveTo>
                  <a:pt x="0" y="0"/>
                </a:moveTo>
                <a:lnTo>
                  <a:pt x="0" y="1746504"/>
                </a:lnTo>
              </a:path>
            </a:pathLst>
          </a:custGeom>
          <a:ln w="47100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909"/>
            <a:ext cx="3191510" cy="0"/>
          </a:xfrm>
          <a:custGeom>
            <a:avLst/>
            <a:gdLst/>
            <a:ahLst/>
            <a:cxnLst/>
            <a:rect l="l" t="t" r="r" b="b"/>
            <a:pathLst>
              <a:path w="3191510">
                <a:moveTo>
                  <a:pt x="0" y="0"/>
                </a:moveTo>
                <a:lnTo>
                  <a:pt x="3191256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768" y="448436"/>
            <a:ext cx="5288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dirty="0">
                <a:latin typeface="Calibri Light"/>
                <a:cs typeface="Calibri Light"/>
              </a:rPr>
              <a:t>III </a:t>
            </a:r>
            <a:r>
              <a:rPr sz="2400" b="0" i="0" spc="-25" dirty="0">
                <a:latin typeface="Calibri Light"/>
                <a:cs typeface="Calibri Light"/>
              </a:rPr>
              <a:t>ОБРАБОТКА </a:t>
            </a:r>
            <a:r>
              <a:rPr sz="2400" b="0" i="0" spc="-20" dirty="0">
                <a:latin typeface="Calibri Light"/>
                <a:cs typeface="Calibri Light"/>
              </a:rPr>
              <a:t>КОЖИ ПОСЛЕ</a:t>
            </a:r>
            <a:r>
              <a:rPr sz="2400" b="0" i="0" spc="-240" dirty="0">
                <a:latin typeface="Calibri Light"/>
                <a:cs typeface="Calibri Light"/>
              </a:rPr>
              <a:t> </a:t>
            </a:r>
            <a:r>
              <a:rPr sz="2400" b="0" i="0" spc="-25" dirty="0">
                <a:latin typeface="Calibri Light"/>
                <a:cs typeface="Calibri Light"/>
              </a:rPr>
              <a:t>ДЕПИЛЯЦИИ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05909"/>
            <a:ext cx="5575300" cy="0"/>
          </a:xfrm>
          <a:custGeom>
            <a:avLst/>
            <a:gdLst/>
            <a:ahLst/>
            <a:cxnLst/>
            <a:rect l="l" t="t" r="r" b="b"/>
            <a:pathLst>
              <a:path w="5575300">
                <a:moveTo>
                  <a:pt x="0" y="0"/>
                </a:moveTo>
                <a:lnTo>
                  <a:pt x="5574792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0362" y="4506976"/>
          <a:ext cx="8185149" cy="1919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0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4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3306">
                <a:tc>
                  <a:txBody>
                    <a:bodyPr/>
                    <a:lstStyle/>
                    <a:p>
                      <a:pPr marL="1178560" marR="1029335" indent="-1435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Масло с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экстрактом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лаванды 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для чувствительной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кожи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20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Масло с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экстрактом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мяты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5918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Эффективно удаляет остатки воска, очищая поры.</a:t>
                      </a:r>
                      <a:r>
                        <a:rPr sz="11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Питает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59385" marR="1892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 смягчает кожу. Мгновенно впитывается, не оставляя</a:t>
                      </a:r>
                      <a:r>
                        <a:rPr sz="11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жирного  блеска.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Рекомендовано для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чувствительной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кожи.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1024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Эффективно удаляет с кожи остатки воска, очищая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поры.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0020" marR="1771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Питает и смягчает кожу.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Мгновенно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впитывается, не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оставляя  жирного блеска.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Обладает охлаждающим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эффектом.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1025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095500" y="1147572"/>
            <a:ext cx="1027176" cy="3285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9884" y="1219200"/>
            <a:ext cx="1074419" cy="3287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7018" y="1492986"/>
            <a:ext cx="793750" cy="6292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dirty="0">
                <a:solidFill>
                  <a:srgbClr val="563492"/>
                </a:solidFill>
                <a:latin typeface="Calibri"/>
                <a:cs typeface="Calibri"/>
              </a:rPr>
              <a:t>ПОСЛЕ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590"/>
              </a:lnSpc>
              <a:spcBef>
                <a:spcPts val="95"/>
              </a:spcBef>
            </a:pPr>
            <a:r>
              <a:rPr sz="1100" dirty="0">
                <a:solidFill>
                  <a:srgbClr val="563492"/>
                </a:solidFill>
                <a:latin typeface="Calibri"/>
                <a:cs typeface="Calibri"/>
              </a:rPr>
              <a:t>ВОСКОВОЙ  ДЕ</a:t>
            </a:r>
            <a:r>
              <a:rPr sz="1100" spc="-5" dirty="0">
                <a:solidFill>
                  <a:srgbClr val="563492"/>
                </a:solidFill>
                <a:latin typeface="Calibri"/>
                <a:cs typeface="Calibri"/>
              </a:rPr>
              <a:t>П</a:t>
            </a:r>
            <a:r>
              <a:rPr sz="1100" dirty="0">
                <a:solidFill>
                  <a:srgbClr val="563492"/>
                </a:solidFill>
                <a:latin typeface="Calibri"/>
                <a:cs typeface="Calibri"/>
              </a:rPr>
              <a:t>И</a:t>
            </a:r>
            <a:r>
              <a:rPr sz="1100" spc="-5" dirty="0">
                <a:solidFill>
                  <a:srgbClr val="563492"/>
                </a:solidFill>
                <a:latin typeface="Calibri"/>
                <a:cs typeface="Calibri"/>
              </a:rPr>
              <a:t>ЛЯЦИИ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909"/>
            <a:ext cx="3191510" cy="0"/>
          </a:xfrm>
          <a:custGeom>
            <a:avLst/>
            <a:gdLst/>
            <a:ahLst/>
            <a:cxnLst/>
            <a:rect l="l" t="t" r="r" b="b"/>
            <a:pathLst>
              <a:path w="3191510">
                <a:moveTo>
                  <a:pt x="0" y="0"/>
                </a:moveTo>
                <a:lnTo>
                  <a:pt x="3191256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215" y="448436"/>
            <a:ext cx="3185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5" dirty="0">
                <a:latin typeface="Calibri Light"/>
                <a:cs typeface="Calibri Light"/>
              </a:rPr>
              <a:t>IV </a:t>
            </a:r>
            <a:r>
              <a:rPr sz="2400" b="0" i="0" spc="-25" dirty="0">
                <a:latin typeface="Calibri Light"/>
                <a:cs typeface="Calibri Light"/>
              </a:rPr>
              <a:t>ЗАВЕРШАЮЩИЙ</a:t>
            </a:r>
            <a:r>
              <a:rPr sz="2400" b="0" i="0" spc="-180" dirty="0">
                <a:latin typeface="Calibri Light"/>
                <a:cs typeface="Calibri Light"/>
              </a:rPr>
              <a:t> </a:t>
            </a:r>
            <a:r>
              <a:rPr sz="2400" b="0" i="0" spc="-15" dirty="0">
                <a:latin typeface="Calibri Light"/>
                <a:cs typeface="Calibri Light"/>
              </a:rPr>
              <a:t>УХОД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05909"/>
            <a:ext cx="3416935" cy="0"/>
          </a:xfrm>
          <a:custGeom>
            <a:avLst/>
            <a:gdLst/>
            <a:ahLst/>
            <a:cxnLst/>
            <a:rect l="l" t="t" r="r" b="b"/>
            <a:pathLst>
              <a:path w="3416935">
                <a:moveTo>
                  <a:pt x="0" y="0"/>
                </a:moveTo>
                <a:lnTo>
                  <a:pt x="3416808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5580" y="1138427"/>
            <a:ext cx="976883" cy="3076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9540" y="1149096"/>
            <a:ext cx="1019556" cy="3073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0808" y="1141475"/>
            <a:ext cx="1124712" cy="2996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71462" y="4397375"/>
          <a:ext cx="8121015" cy="2154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7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1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1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2737">
                <a:tc>
                  <a:txBody>
                    <a:bodyPr/>
                    <a:lstStyle/>
                    <a:p>
                      <a:pPr marL="375920" marR="334010" indent="444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Сливки с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маслом иланг-иланг  для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восстановления рН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кожи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32815" marR="487680" indent="-4381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Сливки</a:t>
                      </a:r>
                      <a:r>
                        <a:rPr sz="13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успокаивающие  с алоэ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вера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01980" marR="333375" indent="-2609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Сливки</a:t>
                      </a:r>
                      <a:r>
                        <a:rPr sz="13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восстанавливающие  с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Д-пантенолом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(3%)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1551">
                <a:tc>
                  <a:txBody>
                    <a:bodyPr/>
                    <a:lstStyle/>
                    <a:p>
                      <a:pPr marL="168275" marR="24637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Эффективно снимают покраснение и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раздражение,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восстанавливая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рН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кожи.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Обладают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приятным ароматом иланг-  иланг.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00025" marR="1232535" indent="-32384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Флаконы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дозатором: 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Арт. 1045 - 150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 1026 - 300</a:t>
                      </a:r>
                      <a:r>
                        <a:rPr sz="11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Содержат в составе алоэ вера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–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275" marR="1746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источник полисахаридов, витаминов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  микроэлементов.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Эффективно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275" marR="240029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устраняют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последствия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интенсивного  воздействия на кожу,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успокаивают,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снимают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покраснения.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1060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Содержат в составе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комплекс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восстанавливающего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910" marR="1619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основе Д-пантенола (3%),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масла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ши и  бисаболола, способствующий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быстрой  реабилитации кожи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после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интенсивного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воздействия.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1061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909"/>
            <a:ext cx="3191510" cy="0"/>
          </a:xfrm>
          <a:custGeom>
            <a:avLst/>
            <a:gdLst/>
            <a:ahLst/>
            <a:cxnLst/>
            <a:rect l="l" t="t" r="r" b="b"/>
            <a:pathLst>
              <a:path w="3191510">
                <a:moveTo>
                  <a:pt x="0" y="0"/>
                </a:moveTo>
                <a:lnTo>
                  <a:pt x="3191256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588" y="448436"/>
            <a:ext cx="3186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5" dirty="0">
                <a:latin typeface="Calibri Light"/>
                <a:cs typeface="Calibri Light"/>
              </a:rPr>
              <a:t>IV </a:t>
            </a:r>
            <a:r>
              <a:rPr sz="2400" b="0" i="0" spc="-25" dirty="0">
                <a:latin typeface="Calibri Light"/>
                <a:cs typeface="Calibri Light"/>
              </a:rPr>
              <a:t>ЗАВЕРШАЮЩИЙ</a:t>
            </a:r>
            <a:r>
              <a:rPr sz="2400" b="0" i="0" spc="-175" dirty="0">
                <a:latin typeface="Calibri Light"/>
                <a:cs typeface="Calibri Light"/>
              </a:rPr>
              <a:t> </a:t>
            </a:r>
            <a:r>
              <a:rPr sz="2400" b="0" i="0" spc="-15" dirty="0">
                <a:latin typeface="Calibri Light"/>
                <a:cs typeface="Calibri Light"/>
              </a:rPr>
              <a:t>УХОД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05909"/>
            <a:ext cx="3416935" cy="0"/>
          </a:xfrm>
          <a:custGeom>
            <a:avLst/>
            <a:gdLst/>
            <a:ahLst/>
            <a:cxnLst/>
            <a:rect l="l" t="t" r="r" b="b"/>
            <a:pathLst>
              <a:path w="3416935">
                <a:moveTo>
                  <a:pt x="0" y="0"/>
                </a:moveTo>
                <a:lnTo>
                  <a:pt x="3416808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1496" y="1353311"/>
            <a:ext cx="858012" cy="278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7012" y="4224401"/>
          <a:ext cx="8345804" cy="2311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0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4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0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852805" marR="731520" indent="-3810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Лосьон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очищающий  с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хлоргексидином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Мусс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экстрактом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хлопка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415290" marR="408940" indent="8382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Крем для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замедления  роста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волос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папаином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0296">
                <a:tc>
                  <a:txBody>
                    <a:bodyPr/>
                    <a:lstStyle/>
                    <a:p>
                      <a:pPr marL="66675" marR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Предназначен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обработки кожи тела и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лица  как перед процедурой депиляции, так и после  неё. Защищает кожу от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бактерий,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6675" marR="1517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способствующих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воспалению, предотвращает  рост и размножение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микроорганизмов.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Доля хлоргексидина: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(0,1%)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1028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160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1631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Бережный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уход за чувствительной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кожей  после депиляции. Питает и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увлажняет,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быстро снимая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раздражение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0180" marR="24002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покраснение. Воздушная текстура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легко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впитывается.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1028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160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marR="927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Способствует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замедлению роста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волос, увлажняет и успокаивает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кожу,  стимулирует регенерацию. Быстро  впитывается, не оставляя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липких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следов.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1031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064508" y="1182624"/>
            <a:ext cx="1062227" cy="3031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84620" y="1246632"/>
            <a:ext cx="1499616" cy="2918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272" y="1668779"/>
            <a:ext cx="2250948" cy="2834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9996" y="937260"/>
            <a:ext cx="3113531" cy="3110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05909"/>
            <a:ext cx="3191510" cy="0"/>
          </a:xfrm>
          <a:custGeom>
            <a:avLst/>
            <a:gdLst/>
            <a:ahLst/>
            <a:cxnLst/>
            <a:rect l="l" t="t" r="r" b="b"/>
            <a:pathLst>
              <a:path w="3191510">
                <a:moveTo>
                  <a:pt x="0" y="0"/>
                </a:moveTo>
                <a:lnTo>
                  <a:pt x="3191256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588" y="448436"/>
            <a:ext cx="3186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5" dirty="0">
                <a:latin typeface="Calibri Light"/>
                <a:cs typeface="Calibri Light"/>
              </a:rPr>
              <a:t>IV </a:t>
            </a:r>
            <a:r>
              <a:rPr sz="2400" b="0" i="0" spc="-25" dirty="0">
                <a:latin typeface="Calibri Light"/>
                <a:cs typeface="Calibri Light"/>
              </a:rPr>
              <a:t>ЗАВЕРШАЮЩИЙ</a:t>
            </a:r>
            <a:r>
              <a:rPr sz="2400" b="0" i="0" spc="-175" dirty="0">
                <a:latin typeface="Calibri Light"/>
                <a:cs typeface="Calibri Light"/>
              </a:rPr>
              <a:t> </a:t>
            </a:r>
            <a:r>
              <a:rPr sz="2400" b="0" i="0" spc="-15" dirty="0">
                <a:latin typeface="Calibri Light"/>
                <a:cs typeface="Calibri Light"/>
              </a:rPr>
              <a:t>УХОД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005909"/>
            <a:ext cx="3416935" cy="0"/>
          </a:xfrm>
          <a:custGeom>
            <a:avLst/>
            <a:gdLst/>
            <a:ahLst/>
            <a:cxnLst/>
            <a:rect l="l" t="t" r="r" b="b"/>
            <a:pathLst>
              <a:path w="3416935">
                <a:moveTo>
                  <a:pt x="0" y="0"/>
                </a:moveTo>
                <a:lnTo>
                  <a:pt x="3416808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17587" y="3995801"/>
          <a:ext cx="6826884" cy="2462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54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1400810" marR="1010285" indent="-38100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Крем</a:t>
                      </a:r>
                      <a:r>
                        <a:rPr sz="13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успокаивающий  с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азуленом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55700" marR="725170" indent="-422909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3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Гель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восстанавливающий  с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коллагеном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BE9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1121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Азулен, вытяжка из растений,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оказывает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0180" marR="7137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противовоспалительное,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дезодорирующее и  регенерирующее действие. Быстро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снимает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0180" marR="1860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раздражение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кожи покраснения. Экстракты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эхинацеи  пурпурной и листьев лесной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малины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повышают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местный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иммунитет кожи и снижают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чувствительность.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1064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815" marR="812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Предназначен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 восстановления,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питания кожи  и лёгкого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охлаждающего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эффекта. Гидролизат  морского коллагена в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сочетании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0815" marR="2654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с успокаивающим экстрактом цветов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аптечной  ромашки обладает двойным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действием.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1063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200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550664" y="1495044"/>
            <a:ext cx="682751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7780" y="1528572"/>
            <a:ext cx="682751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909"/>
            <a:ext cx="3191510" cy="0"/>
          </a:xfrm>
          <a:custGeom>
            <a:avLst/>
            <a:gdLst/>
            <a:ahLst/>
            <a:cxnLst/>
            <a:rect l="l" t="t" r="r" b="b"/>
            <a:pathLst>
              <a:path w="3191510">
                <a:moveTo>
                  <a:pt x="0" y="0"/>
                </a:moveTo>
                <a:lnTo>
                  <a:pt x="3191256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449960"/>
            <a:ext cx="2416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25" dirty="0">
                <a:latin typeface="Calibri Light"/>
                <a:cs typeface="Calibri Light"/>
              </a:rPr>
              <a:t>ДОМАШНИЙ</a:t>
            </a:r>
            <a:r>
              <a:rPr sz="2400" b="0" i="0" spc="-160" dirty="0">
                <a:latin typeface="Calibri Light"/>
                <a:cs typeface="Calibri Light"/>
              </a:rPr>
              <a:t> </a:t>
            </a:r>
            <a:r>
              <a:rPr sz="2400" b="0" i="0" spc="-10" dirty="0">
                <a:latin typeface="Calibri Light"/>
                <a:cs typeface="Calibri Light"/>
              </a:rPr>
              <a:t>УХОД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05909"/>
            <a:ext cx="3416935" cy="0"/>
          </a:xfrm>
          <a:custGeom>
            <a:avLst/>
            <a:gdLst/>
            <a:ahLst/>
            <a:cxnLst/>
            <a:rect l="l" t="t" r="r" b="b"/>
            <a:pathLst>
              <a:path w="3416935">
                <a:moveTo>
                  <a:pt x="0" y="0"/>
                </a:moveTo>
                <a:lnTo>
                  <a:pt x="3416808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72257" y="5279338"/>
            <a:ext cx="3945254" cy="91249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i="1" spc="-5" dirty="0">
                <a:latin typeface="Calibri"/>
                <a:cs typeface="Calibri"/>
              </a:rPr>
              <a:t>Ежедневное </a:t>
            </a:r>
            <a:r>
              <a:rPr sz="1600" i="1" spc="-10" dirty="0">
                <a:latin typeface="Calibri"/>
                <a:cs typeface="Calibri"/>
              </a:rPr>
              <a:t>увлажнение </a:t>
            </a:r>
            <a:r>
              <a:rPr sz="1600" i="1" spc="-5" dirty="0">
                <a:latin typeface="Calibri"/>
                <a:cs typeface="Calibri"/>
              </a:rPr>
              <a:t>и </a:t>
            </a:r>
            <a:r>
              <a:rPr sz="1600" i="1" spc="-10" dirty="0">
                <a:latin typeface="Calibri"/>
                <a:cs typeface="Calibri"/>
              </a:rPr>
              <a:t>питание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кожи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21200"/>
              </a:lnSpc>
            </a:pPr>
            <a:r>
              <a:rPr sz="1600" i="1" spc="-10" dirty="0">
                <a:latin typeface="Calibri"/>
                <a:cs typeface="Calibri"/>
              </a:rPr>
              <a:t>Профилактика </a:t>
            </a:r>
            <a:r>
              <a:rPr sz="1600" i="1" spc="-5" dirty="0">
                <a:latin typeface="Calibri"/>
                <a:cs typeface="Calibri"/>
              </a:rPr>
              <a:t>и </a:t>
            </a:r>
            <a:r>
              <a:rPr sz="1600" i="1" spc="-10" dirty="0">
                <a:latin typeface="Calibri"/>
                <a:cs typeface="Calibri"/>
              </a:rPr>
              <a:t>устранение вросших волос  </a:t>
            </a:r>
            <a:r>
              <a:rPr sz="1600" i="1" spc="-5" dirty="0">
                <a:latin typeface="Calibri"/>
                <a:cs typeface="Calibri"/>
              </a:rPr>
              <a:t>Бережный </a:t>
            </a:r>
            <a:r>
              <a:rPr sz="1600" i="1" spc="-15" dirty="0">
                <a:latin typeface="Calibri"/>
                <a:cs typeface="Calibri"/>
              </a:rPr>
              <a:t>уход </a:t>
            </a:r>
            <a:r>
              <a:rPr sz="1600" i="1" spc="-5" dirty="0">
                <a:latin typeface="Calibri"/>
                <a:cs typeface="Calibri"/>
              </a:rPr>
              <a:t>и </a:t>
            </a:r>
            <a:r>
              <a:rPr sz="1600" i="1" spc="-10" dirty="0">
                <a:latin typeface="Calibri"/>
                <a:cs typeface="Calibri"/>
              </a:rPr>
              <a:t>необходимая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защита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6003" y="1760220"/>
            <a:ext cx="5835396" cy="3474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5317" y="1233297"/>
            <a:ext cx="7289800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563492"/>
                </a:solidFill>
                <a:latin typeface="Calibri"/>
                <a:cs typeface="Calibri"/>
              </a:rPr>
              <a:t>Домашний уход </a:t>
            </a:r>
            <a:r>
              <a:rPr sz="1600" spc="-15" dirty="0">
                <a:latin typeface="Calibri"/>
                <a:cs typeface="Calibri"/>
              </a:rPr>
              <a:t>необходим </a:t>
            </a:r>
            <a:r>
              <a:rPr sz="1600" spc="-10" dirty="0">
                <a:latin typeface="Calibri"/>
                <a:cs typeface="Calibri"/>
              </a:rPr>
              <a:t>для обеспечения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поддержания </a:t>
            </a:r>
            <a:r>
              <a:rPr sz="1600" spc="-15" dirty="0">
                <a:latin typeface="Calibri"/>
                <a:cs typeface="Calibri"/>
              </a:rPr>
              <a:t>длительного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эффекта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spc="-5" dirty="0">
                <a:latin typeface="Calibri"/>
                <a:cs typeface="Calibri"/>
              </a:rPr>
              <a:t>после </a:t>
            </a:r>
            <a:r>
              <a:rPr sz="1600" spc="-10" dirty="0">
                <a:latin typeface="Calibri"/>
                <a:cs typeface="Calibri"/>
              </a:rPr>
              <a:t>проведения </a:t>
            </a:r>
            <a:r>
              <a:rPr sz="1600" spc="-15" dirty="0">
                <a:latin typeface="Calibri"/>
                <a:cs typeface="Calibri"/>
              </a:rPr>
              <a:t>процедур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салоне.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0551" y="5335523"/>
            <a:ext cx="300227" cy="254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0551" y="5637276"/>
            <a:ext cx="300227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0551" y="5934455"/>
            <a:ext cx="300227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909"/>
            <a:ext cx="3191510" cy="0"/>
          </a:xfrm>
          <a:custGeom>
            <a:avLst/>
            <a:gdLst/>
            <a:ahLst/>
            <a:cxnLst/>
            <a:rect l="l" t="t" r="r" b="b"/>
            <a:pathLst>
              <a:path w="3191510">
                <a:moveTo>
                  <a:pt x="0" y="0"/>
                </a:moveTo>
                <a:lnTo>
                  <a:pt x="3191256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449960"/>
            <a:ext cx="2416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25" dirty="0">
                <a:latin typeface="Calibri Light"/>
                <a:cs typeface="Calibri Light"/>
              </a:rPr>
              <a:t>ДОМАШНИЙ</a:t>
            </a:r>
            <a:r>
              <a:rPr sz="2400" b="0" i="0" spc="-160" dirty="0">
                <a:latin typeface="Calibri Light"/>
                <a:cs typeface="Calibri Light"/>
              </a:rPr>
              <a:t> </a:t>
            </a:r>
            <a:r>
              <a:rPr sz="2400" b="0" i="0" spc="-10" dirty="0">
                <a:latin typeface="Calibri Light"/>
                <a:cs typeface="Calibri Light"/>
              </a:rPr>
              <a:t>УХОД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05909"/>
            <a:ext cx="3416935" cy="0"/>
          </a:xfrm>
          <a:custGeom>
            <a:avLst/>
            <a:gdLst/>
            <a:ahLst/>
            <a:cxnLst/>
            <a:rect l="l" t="t" r="r" b="b"/>
            <a:pathLst>
              <a:path w="3416935">
                <a:moveTo>
                  <a:pt x="0" y="0"/>
                </a:moveTo>
                <a:lnTo>
                  <a:pt x="3416808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8450" y="3846448"/>
          <a:ext cx="8192134" cy="2590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2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55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7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Лосьон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12140" marR="566420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против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вросших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волос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экстрактом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лимона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264795" marR="2578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Лосьон 2 в 1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замедления роста  и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против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вросших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волос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фруктовыми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кислотами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Лосьон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81610" marR="172720"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замедления роста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волос 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арникой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3755">
                <a:tc>
                  <a:txBody>
                    <a:bodyPr/>
                    <a:lstStyle/>
                    <a:p>
                      <a:pPr marL="299085" marR="1866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Экстракт лимона усиливает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защитные  свойства, способствует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обновлению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99085" marR="336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клеток кожи, предупреждает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появление  вросших волос и неровностей</a:t>
                      </a:r>
                      <a:r>
                        <a:rPr sz="11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кожи.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99085" marR="29209" algn="just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Интенсивно размягчает и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отшелушивает  сухой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роговой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слой. Оказывает</a:t>
                      </a:r>
                      <a:r>
                        <a:rPr sz="11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противо-  воспалительное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действие.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99085" algn="just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1043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99085" algn="just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150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508634" indent="-10795" algn="just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Комплекс природных фруктовых кислот  замедляет рост волос,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непосредственно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28905" marR="83820" algn="just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воздействуя на зародышевые зоны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волосяного  фолликула. Эффективно смягчает верхние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слои  эпидермиса, снижает риск врастания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811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 возникновения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покраснений.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8110" algn="just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1042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8110" algn="just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150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6292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Экстракт арники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позволяет  замедлить рост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8745" marR="65024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Обладает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успокаивающим  и смягчающим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действием.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Продлевает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междепиляционный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8745" marR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период, волосы становятся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тонкими  и ослабленными.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1041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150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062984" y="1115567"/>
            <a:ext cx="955548" cy="273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8083" y="1120139"/>
            <a:ext cx="995172" cy="2732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6924" y="1066800"/>
            <a:ext cx="894588" cy="2706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909"/>
            <a:ext cx="3191510" cy="0"/>
          </a:xfrm>
          <a:custGeom>
            <a:avLst/>
            <a:gdLst/>
            <a:ahLst/>
            <a:cxnLst/>
            <a:rect l="l" t="t" r="r" b="b"/>
            <a:pathLst>
              <a:path w="3191510">
                <a:moveTo>
                  <a:pt x="0" y="0"/>
                </a:moveTo>
                <a:lnTo>
                  <a:pt x="3191256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449960"/>
            <a:ext cx="2416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25" dirty="0">
                <a:latin typeface="Calibri Light"/>
                <a:cs typeface="Calibri Light"/>
              </a:rPr>
              <a:t>ДОМАШНИЙ</a:t>
            </a:r>
            <a:r>
              <a:rPr sz="2400" b="0" i="0" spc="-160" dirty="0">
                <a:latin typeface="Calibri Light"/>
                <a:cs typeface="Calibri Light"/>
              </a:rPr>
              <a:t> </a:t>
            </a:r>
            <a:r>
              <a:rPr sz="2400" b="0" i="0" spc="-10" dirty="0">
                <a:latin typeface="Calibri Light"/>
                <a:cs typeface="Calibri Light"/>
              </a:rPr>
              <a:t>УХОД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05909"/>
            <a:ext cx="3416935" cy="0"/>
          </a:xfrm>
          <a:custGeom>
            <a:avLst/>
            <a:gdLst/>
            <a:ahLst/>
            <a:cxnLst/>
            <a:rect l="l" t="t" r="r" b="b"/>
            <a:pathLst>
              <a:path w="3416935">
                <a:moveTo>
                  <a:pt x="0" y="0"/>
                </a:moveTo>
                <a:lnTo>
                  <a:pt x="3416808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39762" y="4070350"/>
          <a:ext cx="7870824" cy="2249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12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9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8502"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Крем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против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вросших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волос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AHA-кислотами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9121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Сахарный скраб с маслом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миндаля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0984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Эффективный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крем, способствующий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профилактике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97815" marR="381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появления вросших волос после процедуры депиляции.  Фруктовые кислоты с составе крема мягко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отшелушивают  ороговевшие клетки эпидермиса, снимают гиперкератоз,  способствуя свободному росту тонких волос. Увлажняет  кожу, способствует снятию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раздражений.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Подходит</a:t>
                      </a:r>
                      <a:r>
                        <a:rPr sz="11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для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ежедневного ухода за депилируемыми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зонами.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1032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84150" indent="-107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Нежный скраб на основе сахара с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маслами миндаля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 жожоба  мягко, но тщательно очищает кожу и ухаживает за</a:t>
                      </a:r>
                      <a:r>
                        <a:rPr sz="11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ней.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27635" marR="24511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Частицы сахара помогают избавиться от ороговевших</a:t>
                      </a:r>
                      <a:r>
                        <a:rPr sz="11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клеток,  улучшая тонус кожи и придавая ей приятный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запах.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Входящее в состав миндальное масло питает и защищает</a:t>
                      </a:r>
                      <a:r>
                        <a:rPr sz="11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сухую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7475" marR="838200" indent="1016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 чувствительную кожу, а также замедляет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процесс  ее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старения.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Арт.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1049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мл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075944" y="847344"/>
            <a:ext cx="3272028" cy="3270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3564" y="1086611"/>
            <a:ext cx="3075432" cy="3075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909"/>
            <a:ext cx="3191510" cy="0"/>
          </a:xfrm>
          <a:custGeom>
            <a:avLst/>
            <a:gdLst/>
            <a:ahLst/>
            <a:cxnLst/>
            <a:rect l="l" t="t" r="r" b="b"/>
            <a:pathLst>
              <a:path w="3191510">
                <a:moveTo>
                  <a:pt x="0" y="0"/>
                </a:moveTo>
                <a:lnTo>
                  <a:pt x="3191256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616" y="449960"/>
            <a:ext cx="3340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25" dirty="0">
                <a:latin typeface="Calibri Light"/>
                <a:cs typeface="Calibri Light"/>
              </a:rPr>
              <a:t>УЧЕБНЫЙ </a:t>
            </a:r>
            <a:r>
              <a:rPr sz="2400" b="0" i="0" spc="-15" dirty="0">
                <a:latin typeface="Calibri Light"/>
                <a:cs typeface="Calibri Light"/>
              </a:rPr>
              <a:t>ЦЕНТР</a:t>
            </a:r>
            <a:r>
              <a:rPr sz="2400" b="0" i="0" spc="-140" dirty="0">
                <a:latin typeface="Calibri Light"/>
                <a:cs typeface="Calibri Light"/>
              </a:rPr>
              <a:t> </a:t>
            </a:r>
            <a:r>
              <a:rPr sz="2400" b="0" i="0" spc="-20" dirty="0">
                <a:latin typeface="Calibri Light"/>
                <a:cs typeface="Calibri Light"/>
              </a:rPr>
              <a:t>«АРВИЯ»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05909"/>
            <a:ext cx="3773804" cy="0"/>
          </a:xfrm>
          <a:custGeom>
            <a:avLst/>
            <a:gdLst/>
            <a:ahLst/>
            <a:cxnLst/>
            <a:rect l="l" t="t" r="r" b="b"/>
            <a:pathLst>
              <a:path w="3773804">
                <a:moveTo>
                  <a:pt x="0" y="0"/>
                </a:moveTo>
                <a:lnTo>
                  <a:pt x="3773424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8140" y="1847214"/>
            <a:ext cx="8054340" cy="2045335"/>
          </a:xfrm>
          <a:prstGeom prst="rect">
            <a:avLst/>
          </a:prstGeom>
          <a:solidFill>
            <a:srgbClr val="D5C9E3">
              <a:alpha val="69802"/>
            </a:srgbClr>
          </a:solidFill>
        </p:spPr>
        <p:txBody>
          <a:bodyPr vert="horz" wrap="square" lIns="0" tIns="6731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530"/>
              </a:spcBef>
            </a:pPr>
            <a:r>
              <a:rPr sz="1300" b="1" spc="-15" dirty="0">
                <a:solidFill>
                  <a:srgbClr val="563492"/>
                </a:solidFill>
                <a:latin typeface="Calibri"/>
                <a:cs typeface="Calibri"/>
              </a:rPr>
              <a:t>НАПРАВЛЕНИЯ</a:t>
            </a:r>
            <a:r>
              <a:rPr sz="1300" b="1" spc="45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563492"/>
                </a:solidFill>
                <a:latin typeface="Calibri"/>
                <a:cs typeface="Calibri"/>
              </a:rPr>
              <a:t>ОБУЧЕНИЯ: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359410" indent="-172720">
              <a:lnSpc>
                <a:spcPct val="100000"/>
              </a:lnSpc>
              <a:buFont typeface="Arial"/>
              <a:buChar char="•"/>
              <a:tabLst>
                <a:tab pos="360045" algn="l"/>
              </a:tabLst>
            </a:pPr>
            <a:r>
              <a:rPr sz="1200" b="1" spc="-5" dirty="0">
                <a:latin typeface="Calibri"/>
                <a:cs typeface="Calibri"/>
              </a:rPr>
              <a:t>Базовое обучение шугарингу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квалификация мастера </a:t>
            </a:r>
            <a:r>
              <a:rPr sz="1200" spc="-10" dirty="0">
                <a:latin typeface="Calibri"/>
                <a:cs typeface="Calibri"/>
              </a:rPr>
              <a:t>SPA-шугаринга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соответствующий сертификат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позволит</a:t>
            </a:r>
            <a:endParaRPr sz="1200">
              <a:latin typeface="Calibri"/>
              <a:cs typeface="Calibri"/>
            </a:endParaRPr>
          </a:p>
          <a:p>
            <a:pPr marL="35941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профессионально оказывать услугу «депиляция сахарной пастой» </a:t>
            </a:r>
            <a:r>
              <a:rPr sz="1200" spc="-10" dirty="0">
                <a:latin typeface="Calibri"/>
                <a:cs typeface="Calibri"/>
              </a:rPr>
              <a:t>как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5" dirty="0">
                <a:latin typeface="Calibri"/>
                <a:cs typeface="Calibri"/>
              </a:rPr>
              <a:t>салоне, так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индивидуально.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359410" marR="627380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60045" algn="l"/>
              </a:tabLst>
            </a:pPr>
            <a:r>
              <a:rPr sz="1200" b="1" spc="-10" dirty="0">
                <a:latin typeface="Calibri"/>
                <a:cs typeface="Calibri"/>
              </a:rPr>
              <a:t>Курсы </a:t>
            </a:r>
            <a:r>
              <a:rPr sz="1200" b="1" spc="-5" dirty="0">
                <a:latin typeface="Calibri"/>
                <a:cs typeface="Calibri"/>
              </a:rPr>
              <a:t>повышения квалификации </a:t>
            </a:r>
            <a:r>
              <a:rPr sz="1200" b="1" dirty="0">
                <a:latin typeface="Calibri"/>
                <a:cs typeface="Calibri"/>
              </a:rPr>
              <a:t>для </a:t>
            </a:r>
            <a:r>
              <a:rPr sz="1200" b="1" spc="-5" dirty="0">
                <a:latin typeface="Calibri"/>
                <a:cs typeface="Calibri"/>
              </a:rPr>
              <a:t>мастеров </a:t>
            </a:r>
            <a:r>
              <a:rPr sz="1200" b="1" spc="-10" dirty="0">
                <a:latin typeface="Calibri"/>
                <a:cs typeface="Calibri"/>
              </a:rPr>
              <a:t>SPA-шугаринга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10" dirty="0">
                <a:latin typeface="Calibri"/>
                <a:cs typeface="Calibri"/>
              </a:rPr>
              <a:t>несколько </a:t>
            </a:r>
            <a:r>
              <a:rPr sz="1200" spc="-5" dirty="0">
                <a:latin typeface="Calibri"/>
                <a:cs typeface="Calibri"/>
              </a:rPr>
              <a:t>направлений повышения  квалификации позволит практикующим мастерам </a:t>
            </a:r>
            <a:r>
              <a:rPr sz="1200" dirty="0">
                <a:latin typeface="Calibri"/>
                <a:cs typeface="Calibri"/>
              </a:rPr>
              <a:t>расширить прайс </a:t>
            </a:r>
            <a:r>
              <a:rPr sz="1200" spc="-15" dirty="0">
                <a:latin typeface="Calibri"/>
                <a:cs typeface="Calibri"/>
              </a:rPr>
              <a:t>услуг, </a:t>
            </a:r>
            <a:r>
              <a:rPr sz="1200" spc="-5" dirty="0">
                <a:latin typeface="Calibri"/>
                <a:cs typeface="Calibri"/>
              </a:rPr>
              <a:t>работать быстрее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экономичнее.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359410" marR="378460" indent="-172720">
              <a:lnSpc>
                <a:spcPct val="100000"/>
              </a:lnSpc>
              <a:buFont typeface="Arial"/>
              <a:buChar char="•"/>
              <a:tabLst>
                <a:tab pos="360045" algn="l"/>
              </a:tabLst>
            </a:pPr>
            <a:r>
              <a:rPr sz="1200" b="1" spc="-5" dirty="0">
                <a:latin typeface="Calibri"/>
                <a:cs typeface="Calibri"/>
              </a:rPr>
              <a:t>Обучение парафинотерапии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20" dirty="0">
                <a:latin typeface="Calibri"/>
                <a:cs typeface="Calibri"/>
              </a:rPr>
              <a:t>SPA-уходу </a:t>
            </a:r>
            <a:r>
              <a:rPr sz="1200" b="1" dirty="0">
                <a:latin typeface="Calibri"/>
                <a:cs typeface="Calibri"/>
              </a:rPr>
              <a:t>за </a:t>
            </a:r>
            <a:r>
              <a:rPr sz="1200" b="1" spc="-15" dirty="0">
                <a:latin typeface="Calibri"/>
                <a:cs typeface="Calibri"/>
              </a:rPr>
              <a:t>кожей </a:t>
            </a:r>
            <a:r>
              <a:rPr sz="1200" b="1" spc="-5" dirty="0">
                <a:latin typeface="Calibri"/>
                <a:cs typeface="Calibri"/>
              </a:rPr>
              <a:t>рук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5" dirty="0">
                <a:latin typeface="Calibri"/>
                <a:cs typeface="Calibri"/>
              </a:rPr>
              <a:t>стоп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10" dirty="0">
                <a:latin typeface="Calibri"/>
                <a:cs typeface="Calibri"/>
              </a:rPr>
              <a:t>дополнительная </a:t>
            </a:r>
            <a:r>
              <a:rPr sz="1200" spc="-5" dirty="0">
                <a:latin typeface="Calibri"/>
                <a:cs typeface="Calibri"/>
              </a:rPr>
              <a:t>услуга для мастеров маникюра 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 педикюра.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6722" y="1220215"/>
            <a:ext cx="51523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563492"/>
                </a:solidFill>
                <a:latin typeface="Calibri"/>
                <a:cs typeface="Calibri"/>
              </a:rPr>
              <a:t>ОБУЧЕНИЕ </a:t>
            </a:r>
            <a:r>
              <a:rPr sz="2600" spc="-25" dirty="0">
                <a:solidFill>
                  <a:srgbClr val="563492"/>
                </a:solidFill>
                <a:latin typeface="Calibri"/>
                <a:cs typeface="Calibri"/>
              </a:rPr>
              <a:t>ШУГАРИНГУ </a:t>
            </a:r>
            <a:r>
              <a:rPr sz="2600" dirty="0">
                <a:solidFill>
                  <a:srgbClr val="563492"/>
                </a:solidFill>
                <a:latin typeface="Calibri"/>
                <a:cs typeface="Calibri"/>
              </a:rPr>
              <a:t>И</a:t>
            </a:r>
            <a:r>
              <a:rPr sz="2600" spc="-3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2600" spc="-40" dirty="0">
                <a:solidFill>
                  <a:srgbClr val="563492"/>
                </a:solidFill>
                <a:latin typeface="Calibri"/>
                <a:cs typeface="Calibri"/>
              </a:rPr>
              <a:t>SPA-УХОДУ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7972" y="5186171"/>
            <a:ext cx="300228" cy="252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972" y="5507735"/>
            <a:ext cx="300228" cy="251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7972" y="4556759"/>
            <a:ext cx="300228" cy="251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7972" y="4885944"/>
            <a:ext cx="300228" cy="254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7016" y="4175226"/>
            <a:ext cx="4394200" cy="15621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400" b="1" spc="-5" dirty="0">
                <a:solidFill>
                  <a:srgbClr val="563492"/>
                </a:solidFill>
                <a:latin typeface="Calibri"/>
                <a:cs typeface="Calibri"/>
              </a:rPr>
              <a:t>Сертифицированные специалисты имеют</a:t>
            </a:r>
            <a:r>
              <a:rPr sz="1400" b="1" spc="-35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63492"/>
                </a:solidFill>
                <a:latin typeface="Calibri"/>
                <a:cs typeface="Calibri"/>
              </a:rPr>
              <a:t>возможность:</a:t>
            </a:r>
            <a:endParaRPr sz="1400">
              <a:latin typeface="Calibri"/>
              <a:cs typeface="Calibri"/>
            </a:endParaRPr>
          </a:p>
          <a:p>
            <a:pPr marL="279400">
              <a:lnSpc>
                <a:spcPct val="100000"/>
              </a:lnSpc>
              <a:spcBef>
                <a:spcPts val="590"/>
              </a:spcBef>
            </a:pPr>
            <a:r>
              <a:rPr sz="1400" spc="-5" dirty="0">
                <a:latin typeface="Calibri"/>
                <a:cs typeface="Calibri"/>
              </a:rPr>
              <a:t>получать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консультации</a:t>
            </a:r>
            <a:endParaRPr sz="1400">
              <a:latin typeface="Calibri"/>
              <a:cs typeface="Calibri"/>
            </a:endParaRPr>
          </a:p>
          <a:p>
            <a:pPr marL="2794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Calibri"/>
                <a:cs typeface="Calibri"/>
              </a:rPr>
              <a:t>повышать </a:t>
            </a:r>
            <a:r>
              <a:rPr sz="1400" spc="-5" dirty="0">
                <a:latin typeface="Calibri"/>
                <a:cs typeface="Calibri"/>
              </a:rPr>
              <a:t>профессиональный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уровень</a:t>
            </a:r>
            <a:endParaRPr sz="1400">
              <a:latin typeface="Calibri"/>
              <a:cs typeface="Calibri"/>
            </a:endParaRPr>
          </a:p>
          <a:p>
            <a:pPr marL="279400" marR="49530">
              <a:lnSpc>
                <a:spcPts val="2520"/>
              </a:lnSpc>
              <a:spcBef>
                <a:spcPts val="225"/>
              </a:spcBef>
            </a:pPr>
            <a:r>
              <a:rPr sz="1400" spc="-5" dirty="0">
                <a:latin typeface="Calibri"/>
                <a:cs typeface="Calibri"/>
              </a:rPr>
              <a:t>заказывать </a:t>
            </a:r>
            <a:r>
              <a:rPr sz="1400" dirty="0">
                <a:latin typeface="Calibri"/>
                <a:cs typeface="Calibri"/>
              </a:rPr>
              <a:t>профессиональную </a:t>
            </a:r>
            <a:r>
              <a:rPr sz="1400" spc="-10" dirty="0">
                <a:latin typeface="Calibri"/>
                <a:cs typeface="Calibri"/>
              </a:rPr>
              <a:t>косметику </a:t>
            </a:r>
            <a:r>
              <a:rPr sz="1400" dirty="0">
                <a:latin typeface="Calibri"/>
                <a:cs typeface="Calibri"/>
              </a:rPr>
              <a:t>со </a:t>
            </a:r>
            <a:r>
              <a:rPr sz="1400" spc="-10" dirty="0">
                <a:latin typeface="Calibri"/>
                <a:cs typeface="Calibri"/>
              </a:rPr>
              <a:t>скидкой  </a:t>
            </a:r>
            <a:r>
              <a:rPr sz="1400" spc="-5" dirty="0">
                <a:latin typeface="Calibri"/>
                <a:cs typeface="Calibri"/>
              </a:rPr>
              <a:t>участвовать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акциях компании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«Аравия»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8403" y="1786127"/>
            <a:ext cx="2548128" cy="374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05909"/>
            <a:ext cx="3191510" cy="0"/>
          </a:xfrm>
          <a:custGeom>
            <a:avLst/>
            <a:gdLst/>
            <a:ahLst/>
            <a:cxnLst/>
            <a:rect l="l" t="t" r="r" b="b"/>
            <a:pathLst>
              <a:path w="3191510">
                <a:moveTo>
                  <a:pt x="0" y="0"/>
                </a:moveTo>
                <a:lnTo>
                  <a:pt x="3191256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4616" y="449960"/>
            <a:ext cx="3340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25" dirty="0">
                <a:latin typeface="Calibri Light"/>
                <a:cs typeface="Calibri Light"/>
              </a:rPr>
              <a:t>УЧЕБНЫЙ </a:t>
            </a:r>
            <a:r>
              <a:rPr sz="2400" b="0" i="0" spc="-15" dirty="0">
                <a:latin typeface="Calibri Light"/>
                <a:cs typeface="Calibri Light"/>
              </a:rPr>
              <a:t>ЦЕНТР</a:t>
            </a:r>
            <a:r>
              <a:rPr sz="2400" b="0" i="0" spc="-140" dirty="0">
                <a:latin typeface="Calibri Light"/>
                <a:cs typeface="Calibri Light"/>
              </a:rPr>
              <a:t> </a:t>
            </a:r>
            <a:r>
              <a:rPr sz="2400" b="0" i="0" spc="-20" dirty="0">
                <a:latin typeface="Calibri Light"/>
                <a:cs typeface="Calibri Light"/>
              </a:rPr>
              <a:t>«АРВИЯ»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05909"/>
            <a:ext cx="3773804" cy="0"/>
          </a:xfrm>
          <a:custGeom>
            <a:avLst/>
            <a:gdLst/>
            <a:ahLst/>
            <a:cxnLst/>
            <a:rect l="l" t="t" r="r" b="b"/>
            <a:pathLst>
              <a:path w="3773804">
                <a:moveTo>
                  <a:pt x="0" y="0"/>
                </a:moveTo>
                <a:lnTo>
                  <a:pt x="3773424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2929" y="1146809"/>
            <a:ext cx="5074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785" marR="5080" indent="-934719">
              <a:lnSpc>
                <a:spcPct val="100000"/>
              </a:lnSpc>
              <a:spcBef>
                <a:spcPts val="100"/>
              </a:spcBef>
            </a:pPr>
            <a:r>
              <a:rPr sz="1800" b="0" spc="-20" dirty="0">
                <a:solidFill>
                  <a:srgbClr val="563492"/>
                </a:solidFill>
                <a:latin typeface="Calibri Light"/>
                <a:cs typeface="Calibri Light"/>
              </a:rPr>
              <a:t>МНОГОУРОВНЕВОЕ ПРОФЕССИОНАЛЬНОЕ</a:t>
            </a:r>
            <a:r>
              <a:rPr sz="1800" b="0" spc="-170" dirty="0">
                <a:solidFill>
                  <a:srgbClr val="563492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563492"/>
                </a:solidFill>
                <a:latin typeface="Calibri Light"/>
                <a:cs typeface="Calibri Light"/>
              </a:rPr>
              <a:t>ОБУЧЕНИЕ  СПЕЦИАЛИСТОВ </a:t>
            </a:r>
            <a:r>
              <a:rPr sz="1800" b="0" spc="-10" dirty="0">
                <a:solidFill>
                  <a:srgbClr val="563492"/>
                </a:solidFill>
                <a:latin typeface="Calibri Light"/>
                <a:cs typeface="Calibri Light"/>
              </a:rPr>
              <a:t>СФЕРЫ</a:t>
            </a:r>
            <a:r>
              <a:rPr sz="1800" b="0" spc="-114" dirty="0">
                <a:solidFill>
                  <a:srgbClr val="563492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563492"/>
                </a:solidFill>
                <a:latin typeface="Calibri Light"/>
                <a:cs typeface="Calibri Light"/>
              </a:rPr>
              <a:t>КРАСОТЫ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40" y="5676696"/>
            <a:ext cx="766889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По </a:t>
            </a:r>
            <a:r>
              <a:rPr sz="1400" spc="-35" dirty="0">
                <a:latin typeface="Calibri"/>
                <a:cs typeface="Calibri"/>
              </a:rPr>
              <a:t>окончании обучения </a:t>
            </a:r>
            <a:r>
              <a:rPr sz="1400" spc="-40" dirty="0">
                <a:latin typeface="Calibri"/>
                <a:cs typeface="Calibri"/>
              </a:rPr>
              <a:t>выдается </a:t>
            </a:r>
            <a:r>
              <a:rPr sz="1400" b="1" spc="-35" dirty="0">
                <a:solidFill>
                  <a:srgbClr val="563492"/>
                </a:solidFill>
                <a:latin typeface="Calibri"/>
                <a:cs typeface="Calibri"/>
              </a:rPr>
              <a:t>сертификат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b="1" spc="-40" dirty="0">
                <a:solidFill>
                  <a:srgbClr val="563492"/>
                </a:solidFill>
                <a:latin typeface="Calibri"/>
                <a:cs typeface="Calibri"/>
              </a:rPr>
              <a:t>методическое</a:t>
            </a:r>
            <a:r>
              <a:rPr sz="1400" b="1" spc="-114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563492"/>
                </a:solidFill>
                <a:latin typeface="Calibri"/>
                <a:cs typeface="Calibri"/>
              </a:rPr>
              <a:t>пособие</a:t>
            </a:r>
            <a:r>
              <a:rPr sz="1400" spc="-30" dirty="0">
                <a:solidFill>
                  <a:srgbClr val="563492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i="1" spc="-5" dirty="0">
                <a:solidFill>
                  <a:srgbClr val="563492"/>
                </a:solidFill>
                <a:latin typeface="Calibri"/>
                <a:cs typeface="Calibri"/>
              </a:rPr>
              <a:t>Обучение </a:t>
            </a:r>
            <a:r>
              <a:rPr sz="1400" i="1" dirty="0">
                <a:solidFill>
                  <a:srgbClr val="563492"/>
                </a:solidFill>
                <a:latin typeface="Calibri"/>
                <a:cs typeface="Calibri"/>
              </a:rPr>
              <a:t>проводится в </a:t>
            </a:r>
            <a:r>
              <a:rPr sz="1400" i="1" spc="-5" dirty="0">
                <a:solidFill>
                  <a:srgbClr val="563492"/>
                </a:solidFill>
                <a:latin typeface="Calibri"/>
                <a:cs typeface="Calibri"/>
              </a:rPr>
              <a:t>Учебном центре компании «Аравия» (г.</a:t>
            </a:r>
            <a:r>
              <a:rPr sz="1400" i="1" spc="-114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563492"/>
                </a:solidFill>
                <a:latin typeface="Calibri"/>
                <a:cs typeface="Calibri"/>
              </a:rPr>
              <a:t>Москва),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563492"/>
                </a:solidFill>
                <a:latin typeface="Calibri"/>
                <a:cs typeface="Calibri"/>
              </a:rPr>
              <a:t>а </a:t>
            </a:r>
            <a:r>
              <a:rPr sz="1400" i="1" spc="-5" dirty="0">
                <a:solidFill>
                  <a:srgbClr val="563492"/>
                </a:solidFill>
                <a:latin typeface="Calibri"/>
                <a:cs typeface="Calibri"/>
              </a:rPr>
              <a:t>также </a:t>
            </a:r>
            <a:r>
              <a:rPr sz="1400" i="1" dirty="0">
                <a:solidFill>
                  <a:srgbClr val="563492"/>
                </a:solidFill>
                <a:latin typeface="Calibri"/>
                <a:cs typeface="Calibri"/>
              </a:rPr>
              <a:t>в учебных </a:t>
            </a:r>
            <a:r>
              <a:rPr sz="1400" i="1" spc="-5" dirty="0">
                <a:solidFill>
                  <a:srgbClr val="563492"/>
                </a:solidFill>
                <a:latin typeface="Calibri"/>
                <a:cs typeface="Calibri"/>
              </a:rPr>
              <a:t>центрах </a:t>
            </a:r>
            <a:r>
              <a:rPr sz="1400" i="1" dirty="0">
                <a:solidFill>
                  <a:srgbClr val="563492"/>
                </a:solidFill>
                <a:latin typeface="Calibri"/>
                <a:cs typeface="Calibri"/>
              </a:rPr>
              <a:t>региональных представительств </a:t>
            </a:r>
            <a:r>
              <a:rPr sz="1400" i="1" spc="-5" dirty="0">
                <a:solidFill>
                  <a:srgbClr val="563492"/>
                </a:solidFill>
                <a:latin typeface="Calibri"/>
                <a:cs typeface="Calibri"/>
              </a:rPr>
              <a:t>России </a:t>
            </a:r>
            <a:r>
              <a:rPr sz="1400" i="1" dirty="0">
                <a:solidFill>
                  <a:srgbClr val="563492"/>
                </a:solidFill>
                <a:latin typeface="Calibri"/>
                <a:cs typeface="Calibri"/>
              </a:rPr>
              <a:t>и СНГ по </a:t>
            </a:r>
            <a:r>
              <a:rPr sz="1400" i="1" spc="-5" dirty="0">
                <a:solidFill>
                  <a:srgbClr val="563492"/>
                </a:solidFill>
                <a:latin typeface="Calibri"/>
                <a:cs typeface="Calibri"/>
              </a:rPr>
              <a:t>Единой</a:t>
            </a:r>
            <a:r>
              <a:rPr sz="1400" i="1" spc="-12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563492"/>
                </a:solidFill>
                <a:latin typeface="Calibri"/>
                <a:cs typeface="Calibri"/>
              </a:rPr>
              <a:t>программе.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0540" y="1786127"/>
            <a:ext cx="2377440" cy="1776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2551" y="1776983"/>
            <a:ext cx="2560320" cy="190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1395" y="3605784"/>
            <a:ext cx="2510028" cy="1930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2364" y="3582923"/>
            <a:ext cx="2540508" cy="1955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2063" y="3264408"/>
            <a:ext cx="2371725" cy="291465"/>
          </a:xfrm>
          <a:custGeom>
            <a:avLst/>
            <a:gdLst/>
            <a:ahLst/>
            <a:cxnLst/>
            <a:rect l="l" t="t" r="r" b="b"/>
            <a:pathLst>
              <a:path w="2371725" h="291464">
                <a:moveTo>
                  <a:pt x="0" y="291084"/>
                </a:moveTo>
                <a:lnTo>
                  <a:pt x="2371344" y="291084"/>
                </a:lnTo>
                <a:lnTo>
                  <a:pt x="2371344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2844" y="3259835"/>
            <a:ext cx="2510155" cy="291465"/>
          </a:xfrm>
          <a:custGeom>
            <a:avLst/>
            <a:gdLst/>
            <a:ahLst/>
            <a:cxnLst/>
            <a:rect l="l" t="t" r="r" b="b"/>
            <a:pathLst>
              <a:path w="2510154" h="291464">
                <a:moveTo>
                  <a:pt x="0" y="291084"/>
                </a:moveTo>
                <a:lnTo>
                  <a:pt x="2510028" y="291084"/>
                </a:lnTo>
                <a:lnTo>
                  <a:pt x="2510028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" y="5250179"/>
            <a:ext cx="2467610" cy="294640"/>
          </a:xfrm>
          <a:custGeom>
            <a:avLst/>
            <a:gdLst/>
            <a:ahLst/>
            <a:cxnLst/>
            <a:rect l="l" t="t" r="r" b="b"/>
            <a:pathLst>
              <a:path w="2467610" h="294639">
                <a:moveTo>
                  <a:pt x="0" y="294132"/>
                </a:moveTo>
                <a:lnTo>
                  <a:pt x="2467356" y="294132"/>
                </a:lnTo>
                <a:lnTo>
                  <a:pt x="2467356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5223" y="5248655"/>
            <a:ext cx="2517775" cy="291465"/>
          </a:xfrm>
          <a:custGeom>
            <a:avLst/>
            <a:gdLst/>
            <a:ahLst/>
            <a:cxnLst/>
            <a:rect l="l" t="t" r="r" b="b"/>
            <a:pathLst>
              <a:path w="2517775" h="291464">
                <a:moveTo>
                  <a:pt x="0" y="291084"/>
                </a:moveTo>
                <a:lnTo>
                  <a:pt x="2517648" y="291084"/>
                </a:lnTo>
                <a:lnTo>
                  <a:pt x="2517648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88513" y="1776983"/>
          <a:ext cx="4975225" cy="3790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0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4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85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56349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563492"/>
                      </a:solidFill>
                      <a:prstDash val="solid"/>
                    </a:lnL>
                    <a:lnR w="53975">
                      <a:solidFill>
                        <a:srgbClr val="563492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220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0" spc="-15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SPA-шугаринг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2540" marB="0">
                    <a:lnR w="53975">
                      <a:solidFill>
                        <a:srgbClr val="563492"/>
                      </a:solidFill>
                      <a:prstDash val="solid"/>
                    </a:lnR>
                    <a:lnB w="53975">
                      <a:solidFill>
                        <a:srgbClr val="5634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50" b="0" spc="-15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SPA-маникюр </a:t>
                      </a:r>
                      <a:r>
                        <a:rPr sz="1650" b="0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1650" b="0" spc="-35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50" b="0" spc="-5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педикюр</a:t>
                      </a:r>
                      <a:endParaRPr sz="1650">
                        <a:latin typeface="Calibri Light"/>
                        <a:cs typeface="Calibri Light"/>
                      </a:endParaRPr>
                    </a:p>
                  </a:txBody>
                  <a:tcPr marL="0" marR="0" marT="20955" marB="0">
                    <a:lnL w="53975">
                      <a:solidFill>
                        <a:srgbClr val="563492"/>
                      </a:solidFill>
                      <a:prstDash val="solid"/>
                    </a:lnL>
                    <a:lnR w="53975">
                      <a:solidFill>
                        <a:srgbClr val="563492"/>
                      </a:solidFill>
                      <a:prstDash val="solid"/>
                    </a:lnR>
                    <a:lnB w="53975">
                      <a:solidFill>
                        <a:srgbClr val="5634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673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32105">
                        <a:lnSpc>
                          <a:spcPct val="100000"/>
                        </a:lnSpc>
                      </a:pPr>
                      <a:r>
                        <a:rPr sz="1800" b="0" spc="-5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Коррекция</a:t>
                      </a:r>
                      <a:r>
                        <a:rPr sz="1800" b="0" spc="-15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фигуры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53975">
                      <a:solidFill>
                        <a:srgbClr val="563492"/>
                      </a:solidFill>
                      <a:prstDash val="solid"/>
                    </a:lnR>
                    <a:lnT w="53975">
                      <a:solidFill>
                        <a:srgbClr val="56349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563492"/>
                      </a:solidFill>
                      <a:prstDash val="solid"/>
                    </a:lnL>
                    <a:lnR w="53975">
                      <a:solidFill>
                        <a:srgbClr val="563492"/>
                      </a:solidFill>
                      <a:prstDash val="solid"/>
                    </a:lnR>
                    <a:lnT w="53975">
                      <a:solidFill>
                        <a:srgbClr val="56349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0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3975">
                      <a:solidFill>
                        <a:srgbClr val="563492"/>
                      </a:solidFill>
                      <a:prstDash val="solid"/>
                    </a:lnR>
                    <a:lnT w="53975">
                      <a:solidFill>
                        <a:srgbClr val="56349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2020"/>
                        </a:lnSpc>
                      </a:pPr>
                      <a:r>
                        <a:rPr sz="1800" b="0" spc="-5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Уход за</a:t>
                      </a:r>
                      <a:r>
                        <a:rPr sz="1800" b="0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b="0" spc="-5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лицом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53975">
                      <a:solidFill>
                        <a:srgbClr val="563492"/>
                      </a:solidFill>
                      <a:prstDash val="solid"/>
                    </a:lnL>
                    <a:lnR w="53975">
                      <a:solidFill>
                        <a:srgbClr val="563492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536448" y="3265932"/>
            <a:ext cx="300227" cy="25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5704" y="3282696"/>
            <a:ext cx="300228" cy="25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448" y="5236464"/>
            <a:ext cx="300227" cy="25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65704" y="5251703"/>
            <a:ext cx="300228" cy="2514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0" y="4953000"/>
            <a:ext cx="2346960" cy="408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1467" y="783336"/>
            <a:ext cx="3692652" cy="2610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2600" y="2819400"/>
            <a:ext cx="5440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Ваш путь к</a:t>
            </a:r>
            <a:r>
              <a:rPr spc="-45" dirty="0"/>
              <a:t> </a:t>
            </a:r>
            <a:r>
              <a:rPr spc="-10" dirty="0"/>
              <a:t>совершенству!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517749"/>
            <a:ext cx="91440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www.vbg-cosmetic.ru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5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58267E"/>
                </a:solidFill>
              </a:rPr>
              <a:t>8 (800) 222-03-94</a:t>
            </a:r>
          </a:p>
          <a:p>
            <a:pPr algn="ctr"/>
            <a:r>
              <a:rPr lang="ru-RU" sz="2400" dirty="0" smtClean="0">
                <a:solidFill>
                  <a:srgbClr val="58267E"/>
                </a:solidFill>
              </a:rPr>
              <a:t>+7 (495) 532-03-23</a:t>
            </a:r>
            <a:endParaRPr lang="ru-RU" sz="2400" spc="705" dirty="0" smtClean="0">
              <a:solidFill>
                <a:srgbClr val="5421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672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58267E"/>
                </a:solidFill>
              </a:rPr>
              <a:t>Прием звонков: </a:t>
            </a:r>
            <a:r>
              <a:rPr lang="ru-RU" dirty="0" err="1" smtClean="0">
                <a:solidFill>
                  <a:srgbClr val="58267E"/>
                </a:solidFill>
              </a:rPr>
              <a:t>Пн-Пт</a:t>
            </a:r>
            <a:r>
              <a:rPr lang="ru-RU" dirty="0" smtClean="0">
                <a:solidFill>
                  <a:srgbClr val="58267E"/>
                </a:solidFill>
              </a:rPr>
              <a:t> с 9:00 до 18:00</a:t>
            </a:r>
            <a:endParaRPr lang="ru-RU" dirty="0">
              <a:solidFill>
                <a:srgbClr val="58267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54430" y="1365148"/>
          <a:ext cx="7268210" cy="494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7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30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4258">
                <a:tc>
                  <a:txBody>
                    <a:bodyPr/>
                    <a:lstStyle/>
                    <a:p>
                      <a:pPr marL="167640">
                        <a:lnSpc>
                          <a:spcPts val="1620"/>
                        </a:lnSpc>
                      </a:pPr>
                      <a:r>
                        <a:rPr sz="1700" b="1" spc="-10" dirty="0">
                          <a:solidFill>
                            <a:srgbClr val="563492"/>
                          </a:solidFill>
                          <a:latin typeface="Calibri"/>
                          <a:cs typeface="Calibri"/>
                        </a:rPr>
                        <a:t>ВОСКОВАЯ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2150"/>
                        </a:lnSpc>
                        <a:spcBef>
                          <a:spcPts val="20"/>
                        </a:spcBef>
                      </a:pPr>
                      <a:r>
                        <a:rPr sz="1800" b="1" spc="-5" dirty="0">
                          <a:solidFill>
                            <a:srgbClr val="563492"/>
                          </a:solidFill>
                          <a:latin typeface="Calibri"/>
                          <a:cs typeface="Calibri"/>
                        </a:rPr>
                        <a:t>депиляция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 algn="ctr">
                        <a:lnSpc>
                          <a:spcPts val="1600"/>
                        </a:lnSpc>
                      </a:pPr>
                      <a:r>
                        <a:rPr sz="1600" b="1" spc="-25" dirty="0">
                          <a:solidFill>
                            <a:srgbClr val="563492"/>
                          </a:solidFill>
                          <a:latin typeface="Calibri"/>
                          <a:cs typeface="Calibri"/>
                        </a:rPr>
                        <a:t>SPA-ШУГАРИНГ </a:t>
                      </a:r>
                      <a:r>
                        <a:rPr sz="1600" b="1" spc="-20" dirty="0">
                          <a:solidFill>
                            <a:srgbClr val="563492"/>
                          </a:solidFill>
                          <a:latin typeface="Calibri"/>
                          <a:cs typeface="Calibri"/>
                        </a:rPr>
                        <a:t>ARAVIA</a:t>
                      </a:r>
                      <a:r>
                        <a:rPr sz="1600" b="1" spc="35" dirty="0">
                          <a:solidFill>
                            <a:srgbClr val="56349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63492"/>
                          </a:solidFill>
                          <a:latin typeface="Calibri"/>
                          <a:cs typeface="Calibri"/>
                        </a:rPr>
                        <a:t>Professional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28725" algn="ctr">
                        <a:lnSpc>
                          <a:spcPts val="2150"/>
                        </a:lnSpc>
                        <a:spcBef>
                          <a:spcPts val="40"/>
                        </a:spcBef>
                      </a:pPr>
                      <a:r>
                        <a:rPr sz="1800" b="1" spc="-5" dirty="0">
                          <a:solidFill>
                            <a:srgbClr val="563492"/>
                          </a:solidFill>
                          <a:latin typeface="Calibri"/>
                          <a:cs typeface="Calibri"/>
                        </a:rPr>
                        <a:t>депиляция сахарной</a:t>
                      </a:r>
                      <a:r>
                        <a:rPr sz="1800" b="1" spc="-40" dirty="0">
                          <a:solidFill>
                            <a:srgbClr val="56349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63492"/>
                          </a:solidFill>
                          <a:latin typeface="Calibri"/>
                          <a:cs typeface="Calibri"/>
                        </a:rPr>
                        <a:t>пастой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79831" y="1982723"/>
            <a:ext cx="3384804" cy="468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91509" y="2665602"/>
            <a:ext cx="1052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НАНЕСЕНИЕ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9840" y="3885057"/>
            <a:ext cx="18370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ПРОНИКНОВЕНИЕ 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5" dirty="0">
                <a:latin typeface="Calibri"/>
                <a:cs typeface="Calibri"/>
              </a:rPr>
              <a:t>УСТЬЕ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ФОЛЛИКУЛА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6372" y="5836107"/>
            <a:ext cx="944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УДАЛЕНИЕ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6191" y="1982723"/>
            <a:ext cx="2683764" cy="468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2315" y="211277"/>
            <a:ext cx="3903979" cy="72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0" i="0" spc="-20" dirty="0">
                <a:latin typeface="Calibri Light"/>
                <a:cs typeface="Calibri Light"/>
              </a:rPr>
              <a:t>ОСНОВНЫЕ </a:t>
            </a:r>
            <a:r>
              <a:rPr sz="2300" b="0" i="0" spc="-10" dirty="0">
                <a:latin typeface="Calibri Light"/>
                <a:cs typeface="Calibri Light"/>
              </a:rPr>
              <a:t>ВИДЫ</a:t>
            </a:r>
            <a:r>
              <a:rPr sz="2300" b="0" i="0" spc="-190" dirty="0">
                <a:latin typeface="Calibri Light"/>
                <a:cs typeface="Calibri Light"/>
              </a:rPr>
              <a:t> </a:t>
            </a:r>
            <a:r>
              <a:rPr sz="2300" b="0" i="0" spc="-25" dirty="0">
                <a:latin typeface="Calibri Light"/>
                <a:cs typeface="Calibri Light"/>
              </a:rPr>
              <a:t>ДЕПИЛЯЦИИ.</a:t>
            </a:r>
            <a:endParaRPr sz="23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0" i="0" spc="-20" dirty="0">
                <a:latin typeface="Calibri Light"/>
                <a:cs typeface="Calibri Light"/>
              </a:rPr>
              <a:t>ПРИНЦИП УДАЛЕНИЯ</a:t>
            </a:r>
            <a:r>
              <a:rPr sz="2300" b="0" i="0" spc="-150" dirty="0">
                <a:latin typeface="Calibri Light"/>
                <a:cs typeface="Calibri Light"/>
              </a:rPr>
              <a:t> </a:t>
            </a:r>
            <a:r>
              <a:rPr sz="2300" b="0" i="0" spc="-15" dirty="0">
                <a:latin typeface="Calibri Light"/>
                <a:cs typeface="Calibri Light"/>
              </a:rPr>
              <a:t>ВОЛОС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007433"/>
            <a:ext cx="4472940" cy="0"/>
          </a:xfrm>
          <a:custGeom>
            <a:avLst/>
            <a:gdLst/>
            <a:ahLst/>
            <a:cxnLst/>
            <a:rect l="l" t="t" r="r" b="b"/>
            <a:pathLst>
              <a:path w="4472940">
                <a:moveTo>
                  <a:pt x="0" y="0"/>
                </a:moveTo>
                <a:lnTo>
                  <a:pt x="447294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" y="197611"/>
            <a:ext cx="4277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25" dirty="0">
                <a:latin typeface="Calibri Light"/>
                <a:cs typeface="Calibri Light"/>
              </a:rPr>
              <a:t>ПРЕИМУЩЕСТВА</a:t>
            </a:r>
            <a:r>
              <a:rPr sz="2400" b="0" i="0" spc="-130" dirty="0">
                <a:latin typeface="Calibri Light"/>
                <a:cs typeface="Calibri Light"/>
              </a:rPr>
              <a:t> </a:t>
            </a:r>
            <a:r>
              <a:rPr sz="2400" b="0" i="0" spc="-35" dirty="0">
                <a:latin typeface="Calibri Light"/>
                <a:cs typeface="Calibri Light"/>
              </a:rPr>
              <a:t>SPA-ШУГАРИНГА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b="0" i="0" spc="-35" dirty="0">
                <a:latin typeface="Calibri Light"/>
                <a:cs typeface="Calibri Light"/>
              </a:rPr>
              <a:t>ARAVIA</a:t>
            </a:r>
            <a:r>
              <a:rPr sz="2400" b="0" i="0" spc="-65" dirty="0">
                <a:latin typeface="Calibri Light"/>
                <a:cs typeface="Calibri Light"/>
              </a:rPr>
              <a:t> </a:t>
            </a:r>
            <a:r>
              <a:rPr sz="2400" b="0" i="0" spc="-30" dirty="0">
                <a:latin typeface="Calibri Light"/>
                <a:cs typeface="Calibri Light"/>
              </a:rPr>
              <a:t>Professional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07433"/>
            <a:ext cx="4709160" cy="0"/>
          </a:xfrm>
          <a:custGeom>
            <a:avLst/>
            <a:gdLst/>
            <a:ahLst/>
            <a:cxnLst/>
            <a:rect l="l" t="t" r="r" b="b"/>
            <a:pathLst>
              <a:path w="4709160">
                <a:moveTo>
                  <a:pt x="0" y="0"/>
                </a:moveTo>
                <a:lnTo>
                  <a:pt x="470916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0350" y="1235075"/>
          <a:ext cx="8289925" cy="5114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8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1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227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82270" algn="l"/>
                          <a:tab pos="38290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Гипоаллергенность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1958975">
                        <a:lnSpc>
                          <a:spcPct val="115399"/>
                        </a:lnSpc>
                        <a:spcBef>
                          <a:spcPts val="605"/>
                        </a:spcBef>
                      </a:pP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100% натуральный состав: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глюкоза,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фруктоза и вода.  Без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риска возникновения аллергических</a:t>
                      </a:r>
                      <a:r>
                        <a:rPr sz="1300" b="0" spc="1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реакций.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579">
                <a:tc>
                  <a:txBody>
                    <a:bodyPr/>
                    <a:lstStyle/>
                    <a:p>
                      <a:pPr marL="382270" indent="-287020">
                        <a:lnSpc>
                          <a:spcPct val="100000"/>
                        </a:lnSpc>
                        <a:spcBef>
                          <a:spcPts val="415"/>
                        </a:spcBef>
                        <a:buFont typeface="Arial"/>
                        <a:buChar char="•"/>
                        <a:tabLst>
                          <a:tab pos="382270" algn="l"/>
                          <a:tab pos="3829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Универсальность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Подходит для удаления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волос на всех участках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лица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и</a:t>
                      </a:r>
                      <a:r>
                        <a:rPr sz="1300" b="0" spc="1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тела.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5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227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82270" algn="l"/>
                          <a:tab pos="38290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Гипотермичность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1571625">
                        <a:lnSpc>
                          <a:spcPct val="115399"/>
                        </a:lnSpc>
                        <a:spcBef>
                          <a:spcPts val="605"/>
                        </a:spcBef>
                      </a:pP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Проводится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при t°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37°С.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Исключает риск появления ожога.  Подходит при куперозе,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варикозном расширении</a:t>
                      </a:r>
                      <a:r>
                        <a:rPr sz="1300" b="0" spc="1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вен.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382270" marR="636905" indent="-287020">
                        <a:lnSpc>
                          <a:spcPct val="114999"/>
                        </a:lnSpc>
                        <a:spcBef>
                          <a:spcPts val="470"/>
                        </a:spcBef>
                        <a:buFont typeface="Arial"/>
                        <a:buChar char="•"/>
                        <a:tabLst>
                          <a:tab pos="382270" algn="l"/>
                          <a:tab pos="382905" algn="l"/>
                        </a:tabLst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Удобство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качество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процедуры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Удаление волос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различной длинны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(от 1</a:t>
                      </a:r>
                      <a:r>
                        <a:rPr sz="1300" b="0" spc="1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мм).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Комфортный ход процедуры, минимальные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болевые</a:t>
                      </a:r>
                      <a:r>
                        <a:rPr sz="1300" b="0" spc="1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ощущения.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8551">
                <a:tc>
                  <a:txBody>
                    <a:bodyPr/>
                    <a:lstStyle/>
                    <a:p>
                      <a:pPr marL="382270" marR="659130" indent="-287020">
                        <a:lnSpc>
                          <a:spcPct val="114999"/>
                        </a:lnSpc>
                        <a:spcBef>
                          <a:spcPts val="285"/>
                        </a:spcBef>
                        <a:buFont typeface="Arial"/>
                        <a:buChar char="•"/>
                        <a:tabLst>
                          <a:tab pos="382270" algn="l"/>
                          <a:tab pos="38290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ова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ный  эффект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До 20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дней эффекта гладкой</a:t>
                      </a:r>
                      <a:r>
                        <a:rPr sz="1300" b="0" spc="9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кожи.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7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82270" indent="-287020">
                        <a:lnSpc>
                          <a:spcPct val="100000"/>
                        </a:lnSpc>
                        <a:spcBef>
                          <a:spcPts val="1120"/>
                        </a:spcBef>
                        <a:buFont typeface="Arial"/>
                        <a:buChar char="•"/>
                        <a:tabLst>
                          <a:tab pos="382270" algn="l"/>
                          <a:tab pos="38290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Гигиеничность процедуры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534035">
                        <a:lnSpc>
                          <a:spcPct val="114999"/>
                        </a:lnSpc>
                        <a:spcBef>
                          <a:spcPts val="990"/>
                        </a:spcBef>
                      </a:pP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Однократное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применение сахарной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пасты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для каждого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клиента. 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Использование одноразовых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расходных материалов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(перчатки,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шпатели, 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простыни,</a:t>
                      </a:r>
                      <a:r>
                        <a:rPr sz="13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салфетки).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5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8227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82270" algn="l"/>
                          <a:tab pos="3829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Атравматичность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696595">
                        <a:lnSpc>
                          <a:spcPct val="115399"/>
                        </a:lnSpc>
                        <a:spcBef>
                          <a:spcPts val="610"/>
                        </a:spcBef>
                      </a:pP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Мягкий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пилинг,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за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счет умеренного сцепления сахарной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пасты с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кожей 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и волосами.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5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54965" indent="-25971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Экономичность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Низкая себестоимость процедуры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(от 15 до 100</a:t>
                      </a:r>
                      <a:r>
                        <a:rPr sz="1300" b="0" spc="1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рублей)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и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экономичный </a:t>
                      </a:r>
                      <a:r>
                        <a:rPr sz="1300" b="0" spc="-5" dirty="0">
                          <a:latin typeface="Calibri Light"/>
                          <a:cs typeface="Calibri Light"/>
                        </a:rPr>
                        <a:t>расход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косметических</a:t>
                      </a:r>
                      <a:r>
                        <a:rPr sz="1300" b="0" spc="1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300" b="0" spc="-10" dirty="0">
                          <a:latin typeface="Calibri Light"/>
                          <a:cs typeface="Calibri Light"/>
                        </a:rPr>
                        <a:t>средств.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31800" y="1325625"/>
          <a:ext cx="7926069" cy="2954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39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276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6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Зона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депиляции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tc>
                  <a:txBody>
                    <a:bodyPr/>
                    <a:lstStyle/>
                    <a:p>
                      <a:pPr marL="441959" marR="263525" indent="-17081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оимос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ь*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среднем)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tc>
                  <a:txBody>
                    <a:bodyPr/>
                    <a:lstStyle/>
                    <a:p>
                      <a:pPr marL="464184" marR="290195" indent="-16510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Время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проведения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SPA-шугаринга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tc>
                  <a:txBody>
                    <a:bodyPr/>
                    <a:lstStyle/>
                    <a:p>
                      <a:pPr marL="886460" marR="363220" indent="-51371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Стоимость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процедуры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салоне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9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4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7830" marR="363855" indent="-48895">
                        <a:lnSpc>
                          <a:spcPct val="100000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Усики,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брови, 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подбородок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руб.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5 - 15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мин.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69010" marR="175260" indent="-784860">
                        <a:lnSpc>
                          <a:spcPct val="100000"/>
                        </a:lnSpc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Дороже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восковой депиляции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30%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6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Подмышки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руб.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5 - 10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мин.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Дороже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восковой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депиляции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30%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69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35" dirty="0">
                          <a:latin typeface="Calibri"/>
                          <a:cs typeface="Calibri"/>
                        </a:rPr>
                        <a:t>Голени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руб.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15 - 30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мин.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07085" marR="175260" indent="-623570">
                        <a:lnSpc>
                          <a:spcPct val="100000"/>
                        </a:lnSpc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Дороже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восковой депиляции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в 1,5-2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раза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82574" y="4366640"/>
            <a:ext cx="6353810" cy="91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977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Средняя </a:t>
            </a:r>
            <a:r>
              <a:rPr sz="1600" b="1" spc="-5" dirty="0">
                <a:latin typeface="Calibri"/>
                <a:cs typeface="Calibri"/>
              </a:rPr>
              <a:t>себестоимость включает в себя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расход</a:t>
            </a:r>
            <a:r>
              <a:rPr sz="1600" spc="-1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dirty="0">
                <a:latin typeface="Calibri"/>
                <a:cs typeface="Calibri"/>
              </a:rPr>
              <a:t>сахарной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пасты</a:t>
            </a:r>
            <a:endParaRPr sz="14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spc="-5" dirty="0">
                <a:latin typeface="Calibri"/>
                <a:cs typeface="Calibri"/>
              </a:rPr>
              <a:t>косметических </a:t>
            </a:r>
            <a:r>
              <a:rPr sz="1400" spc="-15" dirty="0">
                <a:latin typeface="Calibri"/>
                <a:cs typeface="Calibri"/>
              </a:rPr>
              <a:t>средств </a:t>
            </a:r>
            <a:r>
              <a:rPr sz="1400" b="1" spc="-10" dirty="0">
                <a:latin typeface="Calibri"/>
                <a:cs typeface="Calibri"/>
              </a:rPr>
              <a:t>до </a:t>
            </a:r>
            <a:r>
              <a:rPr sz="1400" b="1" dirty="0">
                <a:latin typeface="Calibri"/>
                <a:cs typeface="Calibri"/>
              </a:rPr>
              <a:t>/ во </a:t>
            </a:r>
            <a:r>
              <a:rPr sz="1400" b="1" spc="-5" dirty="0">
                <a:latin typeface="Calibri"/>
                <a:cs typeface="Calibri"/>
              </a:rPr>
              <a:t>время </a:t>
            </a:r>
            <a:r>
              <a:rPr sz="1400" b="1" dirty="0">
                <a:latin typeface="Calibri"/>
                <a:cs typeface="Calibri"/>
              </a:rPr>
              <a:t>/ после </a:t>
            </a:r>
            <a:r>
              <a:rPr sz="1400" spc="-10" dirty="0">
                <a:latin typeface="Calibri"/>
                <a:cs typeface="Calibri"/>
              </a:rPr>
              <a:t>процедуры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шугаринга</a:t>
            </a:r>
            <a:endParaRPr sz="14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spc="-15" dirty="0">
                <a:latin typeface="Calibri"/>
                <a:cs typeface="Calibri"/>
              </a:rPr>
              <a:t>средств </a:t>
            </a:r>
            <a:r>
              <a:rPr sz="1400" spc="-10" dirty="0">
                <a:latin typeface="Calibri"/>
                <a:cs typeface="Calibri"/>
              </a:rPr>
              <a:t>дополнительного</a:t>
            </a:r>
            <a:r>
              <a:rPr sz="1400" spc="-15" dirty="0">
                <a:latin typeface="Calibri"/>
                <a:cs typeface="Calibri"/>
              </a:rPr>
              <a:t> ухода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912" y="5394959"/>
            <a:ext cx="7927975" cy="822325"/>
          </a:xfrm>
          <a:prstGeom prst="rect">
            <a:avLst/>
          </a:prstGeom>
          <a:solidFill>
            <a:srgbClr val="D5C9E3"/>
          </a:solidFill>
        </p:spPr>
        <p:txBody>
          <a:bodyPr vert="horz" wrap="square" lIns="0" tIns="142240" rIns="0" bIns="0" rtlCol="0">
            <a:spAutoFit/>
          </a:bodyPr>
          <a:lstStyle/>
          <a:p>
            <a:pPr marL="156210" marR="1674495">
              <a:lnSpc>
                <a:spcPct val="100000"/>
              </a:lnSpc>
              <a:spcBef>
                <a:spcPts val="1120"/>
              </a:spcBef>
            </a:pPr>
            <a:r>
              <a:rPr sz="1600" spc="-15" dirty="0">
                <a:solidFill>
                  <a:srgbClr val="563492"/>
                </a:solidFill>
                <a:latin typeface="Calibri"/>
                <a:cs typeface="Calibri"/>
              </a:rPr>
              <a:t>*</a:t>
            </a:r>
            <a:r>
              <a:rPr sz="1500" i="1" spc="-15" dirty="0">
                <a:solidFill>
                  <a:srgbClr val="563492"/>
                </a:solidFill>
                <a:latin typeface="Calibri"/>
                <a:cs typeface="Calibri"/>
              </a:rPr>
              <a:t>Увеличение </a:t>
            </a:r>
            <a:r>
              <a:rPr sz="1500" i="1" spc="-5" dirty="0">
                <a:solidFill>
                  <a:srgbClr val="563492"/>
                </a:solidFill>
                <a:latin typeface="Calibri"/>
                <a:cs typeface="Calibri"/>
              </a:rPr>
              <a:t>или снижение себестоимости </a:t>
            </a:r>
            <a:r>
              <a:rPr sz="1500" i="1" spc="-10" dirty="0">
                <a:solidFill>
                  <a:srgbClr val="563492"/>
                </a:solidFill>
                <a:latin typeface="Calibri"/>
                <a:cs typeface="Calibri"/>
              </a:rPr>
              <a:t>шугаринга </a:t>
            </a:r>
            <a:r>
              <a:rPr sz="1500" i="1" spc="-5" dirty="0">
                <a:solidFill>
                  <a:srgbClr val="563492"/>
                </a:solidFill>
                <a:latin typeface="Calibri"/>
                <a:cs typeface="Calibri"/>
              </a:rPr>
              <a:t>возможно </a:t>
            </a:r>
            <a:r>
              <a:rPr sz="1500" i="1" dirty="0">
                <a:solidFill>
                  <a:srgbClr val="563492"/>
                </a:solidFill>
                <a:latin typeface="Calibri"/>
                <a:cs typeface="Calibri"/>
              </a:rPr>
              <a:t>за счет  </a:t>
            </a:r>
            <a:r>
              <a:rPr sz="1500" i="1" spc="-5" dirty="0">
                <a:solidFill>
                  <a:srgbClr val="563492"/>
                </a:solidFill>
                <a:latin typeface="Calibri"/>
                <a:cs typeface="Calibri"/>
              </a:rPr>
              <a:t>уровня профессионализма мастера, длины </a:t>
            </a:r>
            <a:r>
              <a:rPr sz="1500" i="1" dirty="0">
                <a:solidFill>
                  <a:srgbClr val="563492"/>
                </a:solidFill>
                <a:latin typeface="Calibri"/>
                <a:cs typeface="Calibri"/>
              </a:rPr>
              <a:t>и </a:t>
            </a:r>
            <a:r>
              <a:rPr sz="1500" i="1" spc="-10" dirty="0">
                <a:solidFill>
                  <a:srgbClr val="563492"/>
                </a:solidFill>
                <a:latin typeface="Calibri"/>
                <a:cs typeface="Calibri"/>
              </a:rPr>
              <a:t>количества</a:t>
            </a:r>
            <a:r>
              <a:rPr sz="1500" i="1" spc="30" dirty="0">
                <a:solidFill>
                  <a:srgbClr val="563492"/>
                </a:solidFill>
                <a:latin typeface="Calibri"/>
                <a:cs typeface="Calibri"/>
              </a:rPr>
              <a:t> </a:t>
            </a:r>
            <a:r>
              <a:rPr sz="1500" i="1" spc="-10" dirty="0">
                <a:solidFill>
                  <a:srgbClr val="563492"/>
                </a:solidFill>
                <a:latin typeface="Calibri"/>
                <a:cs typeface="Calibri"/>
              </a:rPr>
              <a:t>волос.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3339" y="440563"/>
            <a:ext cx="39674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20" dirty="0">
                <a:latin typeface="Calibri Light"/>
                <a:cs typeface="Calibri Light"/>
              </a:rPr>
              <a:t>РЕНТАБЕЛЬНОСТЬ</a:t>
            </a:r>
            <a:r>
              <a:rPr sz="2400" b="0" i="0" spc="-130" dirty="0">
                <a:latin typeface="Calibri Light"/>
                <a:cs typeface="Calibri Light"/>
              </a:rPr>
              <a:t> </a:t>
            </a:r>
            <a:r>
              <a:rPr sz="2400" b="0" i="0" spc="-20" dirty="0">
                <a:latin typeface="Calibri Light"/>
                <a:cs typeface="Calibri Light"/>
              </a:rPr>
              <a:t>ПРОЦЕДУРЫ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006673"/>
            <a:ext cx="4404360" cy="0"/>
          </a:xfrm>
          <a:custGeom>
            <a:avLst/>
            <a:gdLst/>
            <a:ahLst/>
            <a:cxnLst/>
            <a:rect l="l" t="t" r="r" b="b"/>
            <a:pathLst>
              <a:path w="4404360">
                <a:moveTo>
                  <a:pt x="0" y="0"/>
                </a:moveTo>
                <a:lnTo>
                  <a:pt x="4404360" y="0"/>
                </a:lnTo>
              </a:path>
            </a:pathLst>
          </a:custGeom>
          <a:ln w="47100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64" y="336930"/>
            <a:ext cx="404431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0" i="0" spc="-20" dirty="0">
                <a:latin typeface="Calibri Light"/>
                <a:cs typeface="Calibri Light"/>
              </a:rPr>
              <a:t>КОМПЛЕКСНАЯ</a:t>
            </a:r>
            <a:r>
              <a:rPr sz="1900" b="0" i="0" spc="-65" dirty="0">
                <a:latin typeface="Calibri Light"/>
                <a:cs typeface="Calibri Light"/>
              </a:rPr>
              <a:t> </a:t>
            </a:r>
            <a:r>
              <a:rPr sz="1900" b="0" i="0" spc="-15" dirty="0">
                <a:latin typeface="Calibri Light"/>
                <a:cs typeface="Calibri Light"/>
              </a:rPr>
              <a:t>СИСТЕМА</a:t>
            </a:r>
            <a:endParaRPr sz="19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900" b="0" i="0" spc="-20" dirty="0">
                <a:latin typeface="Calibri Light"/>
                <a:cs typeface="Calibri Light"/>
              </a:rPr>
              <a:t>ПРОФЕССИОНАЛЬНОЙ</a:t>
            </a:r>
            <a:r>
              <a:rPr sz="1900" b="0" i="0" spc="-95" dirty="0">
                <a:latin typeface="Calibri Light"/>
                <a:cs typeface="Calibri Light"/>
              </a:rPr>
              <a:t> </a:t>
            </a:r>
            <a:r>
              <a:rPr sz="1900" b="0" i="0" spc="-30" dirty="0">
                <a:latin typeface="Calibri Light"/>
                <a:cs typeface="Calibri Light"/>
              </a:rPr>
              <a:t>SPA-ДЕПИЛЯЦИИ</a:t>
            </a:r>
            <a:endParaRPr sz="19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06673"/>
            <a:ext cx="4404360" cy="0"/>
          </a:xfrm>
          <a:custGeom>
            <a:avLst/>
            <a:gdLst/>
            <a:ahLst/>
            <a:cxnLst/>
            <a:rect l="l" t="t" r="r" b="b"/>
            <a:pathLst>
              <a:path w="4404360">
                <a:moveTo>
                  <a:pt x="0" y="0"/>
                </a:moveTo>
                <a:lnTo>
                  <a:pt x="4404360" y="0"/>
                </a:lnTo>
              </a:path>
            </a:pathLst>
          </a:custGeom>
          <a:ln w="47100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9431" y="1152144"/>
            <a:ext cx="7600315" cy="2193290"/>
          </a:xfrm>
          <a:custGeom>
            <a:avLst/>
            <a:gdLst/>
            <a:ahLst/>
            <a:cxnLst/>
            <a:rect l="l" t="t" r="r" b="b"/>
            <a:pathLst>
              <a:path w="7600315" h="2193290">
                <a:moveTo>
                  <a:pt x="0" y="2193036"/>
                </a:moveTo>
                <a:lnTo>
                  <a:pt x="7600188" y="2193036"/>
                </a:lnTo>
                <a:lnTo>
                  <a:pt x="7600188" y="0"/>
                </a:lnTo>
                <a:lnTo>
                  <a:pt x="0" y="0"/>
                </a:lnTo>
                <a:lnTo>
                  <a:pt x="0" y="2193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7867" y="1173606"/>
            <a:ext cx="7355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SPA-шугаринг </a:t>
            </a:r>
            <a:r>
              <a:rPr sz="1600" spc="-10" dirty="0">
                <a:latin typeface="Calibri"/>
                <a:cs typeface="Calibri"/>
              </a:rPr>
              <a:t>от </a:t>
            </a:r>
            <a:r>
              <a:rPr sz="1600" spc="-20" dirty="0">
                <a:solidFill>
                  <a:srgbClr val="563492"/>
                </a:solidFill>
                <a:latin typeface="Calibri"/>
                <a:cs typeface="Calibri"/>
              </a:rPr>
              <a:t>ARAVIA </a:t>
            </a:r>
            <a:r>
              <a:rPr sz="1600" spc="-10" dirty="0">
                <a:solidFill>
                  <a:srgbClr val="563492"/>
                </a:solidFill>
                <a:latin typeface="Calibri"/>
                <a:cs typeface="Calibri"/>
              </a:rPr>
              <a:t>Professional </a:t>
            </a:r>
            <a:r>
              <a:rPr sz="1600" spc="-5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комплексный </a:t>
            </a:r>
            <a:r>
              <a:rPr sz="1600" spc="-25" dirty="0">
                <a:latin typeface="Calibri"/>
                <a:cs typeface="Calibri"/>
              </a:rPr>
              <a:t>подход </a:t>
            </a:r>
            <a:r>
              <a:rPr sz="1600" spc="-5" dirty="0">
                <a:latin typeface="Calibri"/>
                <a:cs typeface="Calibri"/>
              </a:rPr>
              <a:t>к </a:t>
            </a:r>
            <a:r>
              <a:rPr sz="1600" spc="-10" dirty="0">
                <a:latin typeface="Calibri"/>
                <a:cs typeface="Calibri"/>
              </a:rPr>
              <a:t>процедуре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депиляции: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4741" y="1650263"/>
            <a:ext cx="2453640" cy="122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8390">
              <a:lnSpc>
                <a:spcPct val="131200"/>
              </a:lnSpc>
              <a:spcBef>
                <a:spcPts val="100"/>
              </a:spcBef>
            </a:pPr>
            <a:r>
              <a:rPr sz="1600" i="1" spc="-5" dirty="0">
                <a:latin typeface="Calibri"/>
                <a:cs typeface="Calibri"/>
              </a:rPr>
              <a:t>мягкий </a:t>
            </a:r>
            <a:r>
              <a:rPr sz="1600" i="1" spc="-10" dirty="0">
                <a:latin typeface="Calibri"/>
                <a:cs typeface="Calibri"/>
              </a:rPr>
              <a:t>пилинг  </a:t>
            </a:r>
            <a:r>
              <a:rPr sz="1600" i="1" spc="-5" dirty="0">
                <a:latin typeface="Calibri"/>
                <a:cs typeface="Calibri"/>
              </a:rPr>
              <a:t>удаление</a:t>
            </a:r>
            <a:r>
              <a:rPr sz="1600" i="1" spc="-6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волос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600" i="1" spc="-10" dirty="0">
                <a:latin typeface="Calibri"/>
                <a:cs typeface="Calibri"/>
              </a:rPr>
              <a:t>комплексный </a:t>
            </a:r>
            <a:r>
              <a:rPr sz="1600" i="1" spc="-15" dirty="0">
                <a:latin typeface="Calibri"/>
                <a:cs typeface="Calibri"/>
              </a:rPr>
              <a:t>уход </a:t>
            </a:r>
            <a:r>
              <a:rPr sz="1600" i="1" spc="-10" dirty="0">
                <a:latin typeface="Calibri"/>
                <a:cs typeface="Calibri"/>
              </a:rPr>
              <a:t>за </a:t>
            </a:r>
            <a:r>
              <a:rPr sz="1600" i="1" spc="-15" dirty="0">
                <a:latin typeface="Calibri"/>
                <a:cs typeface="Calibri"/>
              </a:rPr>
              <a:t>кожей  </a:t>
            </a:r>
            <a:r>
              <a:rPr sz="1600" i="1" spc="-5" dirty="0">
                <a:latin typeface="Calibri"/>
                <a:cs typeface="Calibri"/>
              </a:rPr>
              <a:t>после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процедуры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7552" y="1769364"/>
            <a:ext cx="300228" cy="252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7552" y="2086355"/>
            <a:ext cx="300228" cy="252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7552" y="2406395"/>
            <a:ext cx="300228" cy="252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2900" y="2121407"/>
            <a:ext cx="300227" cy="251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2900" y="1758695"/>
            <a:ext cx="300227" cy="252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22723" y="1585605"/>
            <a:ext cx="3555365" cy="76263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i="1" spc="-10" dirty="0">
                <a:latin typeface="Calibri"/>
                <a:cs typeface="Calibri"/>
              </a:rPr>
              <a:t>специальный </a:t>
            </a:r>
            <a:r>
              <a:rPr sz="1600" i="1" spc="-5" dirty="0">
                <a:latin typeface="Calibri"/>
                <a:cs typeface="Calibri"/>
              </a:rPr>
              <a:t>пост-депиляционный</a:t>
            </a:r>
            <a:r>
              <a:rPr sz="1600" i="1" spc="4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уход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600" i="1" spc="-10" dirty="0">
                <a:latin typeface="Calibri"/>
                <a:cs typeface="Calibri"/>
              </a:rPr>
              <a:t>домашний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уход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77923" y="2909316"/>
            <a:ext cx="5576316" cy="360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091" y="300608"/>
            <a:ext cx="40360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0" i="0" spc="-20" dirty="0">
                <a:latin typeface="Calibri Light"/>
                <a:cs typeface="Calibri Light"/>
              </a:rPr>
              <a:t>АССОРТИМЕНТ </a:t>
            </a:r>
            <a:r>
              <a:rPr sz="2000" b="0" i="0" spc="-25" dirty="0">
                <a:latin typeface="Calibri Light"/>
                <a:cs typeface="Calibri Light"/>
              </a:rPr>
              <a:t>ПРОФЕССИОНАЛЬНЫХ  </a:t>
            </a:r>
            <a:r>
              <a:rPr sz="2000" b="0" i="0" spc="-20" dirty="0">
                <a:latin typeface="Calibri Light"/>
                <a:cs typeface="Calibri Light"/>
              </a:rPr>
              <a:t>САХАРНЫХ </a:t>
            </a:r>
            <a:r>
              <a:rPr sz="2000" b="0" i="0" spc="-15" dirty="0">
                <a:latin typeface="Calibri Light"/>
                <a:cs typeface="Calibri Light"/>
              </a:rPr>
              <a:t>ПАСТ </a:t>
            </a:r>
            <a:r>
              <a:rPr sz="2000" b="0" i="0" dirty="0">
                <a:latin typeface="Calibri Light"/>
                <a:cs typeface="Calibri Light"/>
              </a:rPr>
              <a:t>И</a:t>
            </a:r>
            <a:r>
              <a:rPr sz="2000" b="0" i="0" spc="-110" dirty="0">
                <a:latin typeface="Calibri Light"/>
                <a:cs typeface="Calibri Light"/>
              </a:rPr>
              <a:t> </a:t>
            </a:r>
            <a:r>
              <a:rPr sz="2000" b="0" i="0" spc="-20" dirty="0">
                <a:latin typeface="Calibri Light"/>
                <a:cs typeface="Calibri Light"/>
              </a:rPr>
              <a:t>КАРАМЕЛЕЙ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06673"/>
            <a:ext cx="4404360" cy="0"/>
          </a:xfrm>
          <a:custGeom>
            <a:avLst/>
            <a:gdLst/>
            <a:ahLst/>
            <a:cxnLst/>
            <a:rect l="l" t="t" r="r" b="b"/>
            <a:pathLst>
              <a:path w="4404360">
                <a:moveTo>
                  <a:pt x="0" y="0"/>
                </a:moveTo>
                <a:lnTo>
                  <a:pt x="4404360" y="0"/>
                </a:lnTo>
              </a:path>
            </a:pathLst>
          </a:custGeom>
          <a:ln w="47100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9887" y="1181100"/>
          <a:ext cx="7955915" cy="48228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6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2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13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5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0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Плотность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Маркировка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Наименование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93980" indent="-55244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Темп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ера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ту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ра 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работы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Техника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работы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4635" marR="247015" indent="1968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Очень  мя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гкая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Сахарная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паста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«Медовая»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банке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 картридже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Бандажная,</a:t>
                      </a:r>
                      <a:r>
                        <a:rPr sz="10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МИКС-техника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-Для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размягчения более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плотных</a:t>
                      </a:r>
                      <a:r>
                        <a:rPr sz="10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паст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-Шугаринг больших зон (ноги, руки, спина и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т.д.)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-Удаление пушковых, коротких,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длинных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волос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-Шугаринг при варикозном расширении вен,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куперозе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5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06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Мягкая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25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Сахарная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паста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«Натуральная»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банке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ts val="128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 картридже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Мануальная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техника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-Руки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мастера прохладные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или средней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температуры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820" marR="11874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-Работа в хорошо кондиционированных или</a:t>
                      </a:r>
                      <a:r>
                        <a:rPr sz="11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прохладных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помещениях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53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Сахарная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паста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«Мягкая и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Легкая»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легкоплавкая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sz="11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06FC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1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6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Средняя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Сахарная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паста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«Тропическая»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Мануальная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техника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-Средняя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температура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помещения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 рук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мастера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-Жаркое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помещение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– холодные руки</a:t>
                      </a:r>
                      <a:r>
                        <a:rPr sz="11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мастера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-Прохладное помещение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– горячие руки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мастера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20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Сахарная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паста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«Легкая»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легкоплавкая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sz="11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06FC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10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502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Плотная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Карамель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 marR="78549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«В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нил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 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ив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очн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я»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Мануальная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техника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820" marR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-Жаркое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помещение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– средняя температура рук Горячие  или очень горячие руки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мастера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-Очень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влажное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помещение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-Удаление очень жестких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волос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36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Карамель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«Натуральная»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MS PGothic"/>
                          <a:cs typeface="MS PGothic"/>
                        </a:rPr>
                        <a:t>°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12700">
                      <a:solidFill>
                        <a:srgbClr val="A6A6A6"/>
                      </a:solidFill>
                      <a:prstDash val="solid"/>
                    </a:lnL>
                    <a:lnR w="12700">
                      <a:solidFill>
                        <a:srgbClr val="A6A6A6"/>
                      </a:solidFill>
                      <a:prstDash val="solid"/>
                    </a:lnR>
                    <a:lnT w="12700">
                      <a:solidFill>
                        <a:srgbClr val="A6A6A6"/>
                      </a:solidFill>
                      <a:prstDash val="solid"/>
                    </a:lnT>
                    <a:lnB w="12700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1178" y="2067560"/>
            <a:ext cx="3567429" cy="3249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1539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latin typeface="Calibri"/>
                <a:cs typeface="Calibri"/>
              </a:rPr>
              <a:t>Гель </a:t>
            </a:r>
            <a:r>
              <a:rPr sz="1600" b="1" spc="-5" dirty="0">
                <a:latin typeface="Calibri"/>
                <a:cs typeface="Calibri"/>
              </a:rPr>
              <a:t>для </a:t>
            </a:r>
            <a:r>
              <a:rPr sz="1600" b="1" spc="-10" dirty="0">
                <a:latin typeface="Calibri"/>
                <a:cs typeface="Calibri"/>
              </a:rPr>
              <a:t>регулирования  </a:t>
            </a:r>
            <a:r>
              <a:rPr sz="1600" b="1" spc="-5" dirty="0">
                <a:latin typeface="Calibri"/>
                <a:cs typeface="Calibri"/>
              </a:rPr>
              <a:t>плотности </a:t>
            </a:r>
            <a:r>
              <a:rPr sz="1600" b="1" spc="-10" dirty="0">
                <a:latin typeface="Calibri"/>
                <a:cs typeface="Calibri"/>
              </a:rPr>
              <a:t>сахарной </a:t>
            </a:r>
            <a:r>
              <a:rPr sz="1600" b="1" spc="-5" dirty="0">
                <a:latin typeface="Calibri"/>
                <a:cs typeface="Calibri"/>
              </a:rPr>
              <a:t>пасты  </a:t>
            </a:r>
            <a:r>
              <a:rPr sz="1400" i="1" dirty="0">
                <a:latin typeface="Calibri"/>
                <a:cs typeface="Calibri"/>
              </a:rPr>
              <a:t>Применение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latin typeface="Calibri"/>
                <a:cs typeface="Calibri"/>
              </a:rPr>
              <a:t>Предназначен для </a:t>
            </a:r>
            <a:r>
              <a:rPr sz="1200" spc="-10" dirty="0">
                <a:latin typeface="Calibri"/>
                <a:cs typeface="Calibri"/>
              </a:rPr>
              <a:t>получения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идеальной</a:t>
            </a:r>
            <a:endParaRPr sz="1200">
              <a:latin typeface="Calibri"/>
              <a:cs typeface="Calibri"/>
            </a:endParaRPr>
          </a:p>
          <a:p>
            <a:pPr marL="241300" marR="4889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плотности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5" dirty="0">
                <a:latin typeface="Calibri"/>
                <a:cs typeface="Calibri"/>
              </a:rPr>
              <a:t>зависимости от условий окружающей  среды.</a:t>
            </a:r>
            <a:endParaRPr sz="1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15" dirty="0">
                <a:latin typeface="Calibri"/>
                <a:cs typeface="Calibri"/>
              </a:rPr>
              <a:t>Подходит </a:t>
            </a:r>
            <a:r>
              <a:rPr sz="1200" spc="-5" dirty="0">
                <a:latin typeface="Calibri"/>
                <a:cs typeface="Calibri"/>
              </a:rPr>
              <a:t>для добавления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5" dirty="0">
                <a:latin typeface="Calibri"/>
                <a:cs typeface="Calibri"/>
              </a:rPr>
              <a:t>процессе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работы</a:t>
            </a:r>
            <a:endParaRPr sz="1200">
              <a:latin typeface="Calibri"/>
              <a:cs typeface="Calibri"/>
            </a:endParaRPr>
          </a:p>
          <a:p>
            <a:pPr marL="241300" marR="23749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с </a:t>
            </a:r>
            <a:r>
              <a:rPr sz="1200" spc="-10" dirty="0">
                <a:latin typeface="Calibri"/>
                <a:cs typeface="Calibri"/>
              </a:rPr>
              <a:t>целью </a:t>
            </a:r>
            <a:r>
              <a:rPr sz="1200" spc="-5" dirty="0">
                <a:latin typeface="Calibri"/>
                <a:cs typeface="Calibri"/>
              </a:rPr>
              <a:t>повышения пластичности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10" dirty="0">
                <a:latin typeface="Calibri"/>
                <a:cs typeface="Calibri"/>
              </a:rPr>
              <a:t>продления  </a:t>
            </a:r>
            <a:r>
              <a:rPr sz="1200" spc="-5" dirty="0">
                <a:latin typeface="Calibri"/>
                <a:cs typeface="Calibri"/>
              </a:rPr>
              <a:t>работоспособности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пасты.</a:t>
            </a:r>
            <a:endParaRPr sz="1200">
              <a:latin typeface="Calibri"/>
              <a:cs typeface="Calibri"/>
            </a:endParaRPr>
          </a:p>
          <a:p>
            <a:pPr marL="241300" marR="224154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latin typeface="Calibri"/>
                <a:cs typeface="Calibri"/>
              </a:rPr>
              <a:t>Способствует решению сложных задач мастера  </a:t>
            </a:r>
            <a:r>
              <a:rPr sz="1200" dirty="0">
                <a:latin typeface="Calibri"/>
                <a:cs typeface="Calibri"/>
              </a:rPr>
              <a:t>при </a:t>
            </a:r>
            <a:r>
              <a:rPr sz="1200" spc="-5" dirty="0">
                <a:latin typeface="Calibri"/>
                <a:cs typeface="Calibri"/>
              </a:rPr>
              <a:t>работе </a:t>
            </a:r>
            <a:r>
              <a:rPr sz="1200" spc="-10" dirty="0">
                <a:latin typeface="Calibri"/>
                <a:cs typeface="Calibri"/>
              </a:rPr>
              <a:t>как </a:t>
            </a:r>
            <a:r>
              <a:rPr sz="1200" dirty="0">
                <a:latin typeface="Calibri"/>
                <a:cs typeface="Calibri"/>
              </a:rPr>
              <a:t>с </a:t>
            </a:r>
            <a:r>
              <a:rPr sz="1200" spc="-5" dirty="0">
                <a:latin typeface="Calibri"/>
                <a:cs typeface="Calibri"/>
              </a:rPr>
              <a:t>пушковыми, </a:t>
            </a:r>
            <a:r>
              <a:rPr sz="1200" dirty="0">
                <a:latin typeface="Calibri"/>
                <a:cs typeface="Calibri"/>
              </a:rPr>
              <a:t>так и с </a:t>
            </a:r>
            <a:r>
              <a:rPr sz="1200" spc="-5" dirty="0">
                <a:latin typeface="Calibri"/>
                <a:cs typeface="Calibri"/>
              </a:rPr>
              <a:t>жёсткими  щетинистыми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волосами.</a:t>
            </a:r>
            <a:endParaRPr sz="1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latin typeface="Calibri"/>
                <a:cs typeface="Calibri"/>
              </a:rPr>
              <a:t>Улучшает </a:t>
            </a:r>
            <a:r>
              <a:rPr sz="1200" spc="-5" dirty="0">
                <a:latin typeface="Calibri"/>
                <a:cs typeface="Calibri"/>
              </a:rPr>
              <a:t>сцепление пасты, защищает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увлажняет  </a:t>
            </a:r>
            <a:r>
              <a:rPr sz="1200" spc="-15" dirty="0">
                <a:latin typeface="Calibri"/>
                <a:cs typeface="Calibri"/>
              </a:rPr>
              <a:t>кожу.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564" y="542036"/>
            <a:ext cx="3990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i="0" spc="-20" dirty="0">
                <a:latin typeface="Calibri Light"/>
                <a:cs typeface="Calibri Light"/>
              </a:rPr>
              <a:t>РЕГУЛИРОВАНИЕ ПЛОТНОСТИ</a:t>
            </a:r>
            <a:r>
              <a:rPr sz="2000" b="0" i="0" spc="-135" dirty="0">
                <a:latin typeface="Calibri Light"/>
                <a:cs typeface="Calibri Light"/>
              </a:rPr>
              <a:t> </a:t>
            </a:r>
            <a:r>
              <a:rPr sz="2000" b="0" i="0" spc="-15" dirty="0">
                <a:latin typeface="Calibri Light"/>
                <a:cs typeface="Calibri Light"/>
              </a:rPr>
              <a:t>ПАСТЫ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06673"/>
            <a:ext cx="4404360" cy="0"/>
          </a:xfrm>
          <a:custGeom>
            <a:avLst/>
            <a:gdLst/>
            <a:ahLst/>
            <a:cxnLst/>
            <a:rect l="l" t="t" r="r" b="b"/>
            <a:pathLst>
              <a:path w="4404360">
                <a:moveTo>
                  <a:pt x="0" y="0"/>
                </a:moveTo>
                <a:lnTo>
                  <a:pt x="4404360" y="0"/>
                </a:lnTo>
              </a:path>
            </a:pathLst>
          </a:custGeom>
          <a:ln w="47100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68" y="1363980"/>
            <a:ext cx="4366260" cy="436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207" y="1379219"/>
            <a:ext cx="4264152" cy="4264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1560" y="1379219"/>
            <a:ext cx="682752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440" y="484454"/>
            <a:ext cx="2865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25" dirty="0">
                <a:latin typeface="Calibri Light"/>
                <a:cs typeface="Calibri Light"/>
              </a:rPr>
              <a:t>БАНДАЖНАЯ</a:t>
            </a:r>
            <a:r>
              <a:rPr sz="2400" b="0" i="0" spc="-105" dirty="0">
                <a:latin typeface="Calibri Light"/>
                <a:cs typeface="Calibri Light"/>
              </a:rPr>
              <a:t> </a:t>
            </a:r>
            <a:r>
              <a:rPr sz="2400" b="0" i="0" spc="-20" dirty="0">
                <a:latin typeface="Calibri Light"/>
                <a:cs typeface="Calibri Light"/>
              </a:rPr>
              <a:t>ТЕХНИКА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05909"/>
            <a:ext cx="3596640" cy="0"/>
          </a:xfrm>
          <a:custGeom>
            <a:avLst/>
            <a:gdLst/>
            <a:ahLst/>
            <a:cxnLst/>
            <a:rect l="l" t="t" r="r" b="b"/>
            <a:pathLst>
              <a:path w="3596640">
                <a:moveTo>
                  <a:pt x="0" y="0"/>
                </a:moveTo>
                <a:lnTo>
                  <a:pt x="3596640" y="0"/>
                </a:lnTo>
              </a:path>
            </a:pathLst>
          </a:custGeom>
          <a:ln w="45581">
            <a:solidFill>
              <a:srgbClr val="D5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275" y="1241425"/>
            <a:ext cx="7802880" cy="2103120"/>
          </a:xfrm>
          <a:custGeom>
            <a:avLst/>
            <a:gdLst/>
            <a:ahLst/>
            <a:cxnLst/>
            <a:rect l="l" t="t" r="r" b="b"/>
            <a:pathLst>
              <a:path w="7802880" h="2103120">
                <a:moveTo>
                  <a:pt x="0" y="2102866"/>
                </a:moveTo>
                <a:lnTo>
                  <a:pt x="7802626" y="2102866"/>
                </a:lnTo>
                <a:lnTo>
                  <a:pt x="7802626" y="0"/>
                </a:lnTo>
                <a:lnTo>
                  <a:pt x="0" y="0"/>
                </a:lnTo>
                <a:lnTo>
                  <a:pt x="0" y="210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275" y="3344329"/>
            <a:ext cx="3717290" cy="1064260"/>
          </a:xfrm>
          <a:custGeom>
            <a:avLst/>
            <a:gdLst/>
            <a:ahLst/>
            <a:cxnLst/>
            <a:rect l="l" t="t" r="r" b="b"/>
            <a:pathLst>
              <a:path w="3717290" h="1064260">
                <a:moveTo>
                  <a:pt x="0" y="1064221"/>
                </a:moveTo>
                <a:lnTo>
                  <a:pt x="3716909" y="1064221"/>
                </a:lnTo>
                <a:lnTo>
                  <a:pt x="3716909" y="0"/>
                </a:lnTo>
                <a:lnTo>
                  <a:pt x="0" y="0"/>
                </a:lnTo>
                <a:lnTo>
                  <a:pt x="0" y="10642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925" y="3344290"/>
            <a:ext cx="7815580" cy="0"/>
          </a:xfrm>
          <a:custGeom>
            <a:avLst/>
            <a:gdLst/>
            <a:ahLst/>
            <a:cxnLst/>
            <a:rect l="l" t="t" r="r" b="b"/>
            <a:pathLst>
              <a:path w="7815580">
                <a:moveTo>
                  <a:pt x="0" y="0"/>
                </a:moveTo>
                <a:lnTo>
                  <a:pt x="781532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6100" y="1005909"/>
          <a:ext cx="7811768" cy="5461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9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1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91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3412">
                <a:tc gridSpan="2"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0" spc="-30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БАНДАЖИ </a:t>
                      </a:r>
                      <a:r>
                        <a:rPr sz="2800" b="0" spc="-15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ДЛЯ </a:t>
                      </a:r>
                      <a:r>
                        <a:rPr sz="2800" b="0" spc="-30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ДЕПИЛЯЦИИ </a:t>
                      </a:r>
                      <a:r>
                        <a:rPr sz="2800" b="0" spc="-25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САХАРНОЙ</a:t>
                      </a:r>
                      <a:r>
                        <a:rPr sz="2800" b="0" spc="-229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800" b="0" spc="-20" dirty="0">
                          <a:solidFill>
                            <a:srgbClr val="563492"/>
                          </a:solidFill>
                          <a:latin typeface="Calibri Light"/>
                          <a:cs typeface="Calibri Light"/>
                        </a:rPr>
                        <a:t>ПАСТЫ</a:t>
                      </a:r>
                      <a:endParaRPr sz="2800">
                        <a:latin typeface="Calibri Light"/>
                        <a:cs typeface="Calibri Light"/>
                      </a:endParaRPr>
                    </a:p>
                  </a:txBody>
                  <a:tcPr marL="0" marR="0" marT="2222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0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Полоски нетканые для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депиляции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417320" marR="596900" indent="-819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Бандажи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полимерные для депиляции 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сахарной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пастой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8892"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Применение: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46710" marR="357505" indent="-18224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346710" algn="l"/>
                          <a:tab pos="34734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Предназначены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проведения процедуры шугаринга  бандажной</a:t>
                      </a:r>
                      <a:r>
                        <a:rPr sz="1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техникой.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46710" indent="-18224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46710" algn="l"/>
                          <a:tab pos="347345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Подходят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работы как сахарной пастой, так и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воском.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46710" indent="-18224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46710" algn="l"/>
                          <a:tab pos="347345" algn="l"/>
                        </a:tabLst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Экономичны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 удобны в работе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мастера.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671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Упаковка: 100</a:t>
                      </a:r>
                      <a:r>
                        <a:rPr sz="10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шт.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4671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Арт. 1010 (размер 76 х 230</a:t>
                      </a:r>
                      <a:r>
                        <a:rPr sz="10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мм)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Применение: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0825" indent="-17335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250825" algn="l"/>
                          <a:tab pos="25146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Быстро и эффективно удаляют волосы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любой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длины.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0825" indent="-17335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50825" algn="l"/>
                          <a:tab pos="25146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Значительно экономят расход пасты и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времени.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9715" indent="-18224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Рекомендуются при работе на больших участках</a:t>
                      </a:r>
                      <a:r>
                        <a:rPr sz="1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кожи.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Упаковка: 30</a:t>
                      </a:r>
                      <a:r>
                        <a:rPr sz="10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шт.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Арт. 1001 (размер: 70 х 175</a:t>
                      </a:r>
                      <a:r>
                        <a:rPr sz="10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мм)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Арт. 1002 (размер: 45 х 70</a:t>
                      </a:r>
                      <a:r>
                        <a:rPr sz="10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мм)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10183" y="2554223"/>
            <a:ext cx="2577083" cy="1720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8364" y="2712720"/>
            <a:ext cx="2406395" cy="163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9452" y="2293620"/>
            <a:ext cx="1783079" cy="979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5264" y="3273552"/>
            <a:ext cx="682751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1628" y="48767"/>
            <a:ext cx="1272540" cy="900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2697</Words>
  <Application>Microsoft Office PowerPoint</Application>
  <PresentationFormat>Экран (4:3)</PresentationFormat>
  <Paragraphs>603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КОМПЛЕКСНАЯ СИСТЕМА  ПРОФЕССИОНАЛЬНОЙ  SPA-ДЕПИЛЯЦИИ И УХОДА</vt:lpstr>
      <vt:lpstr>Слайд 2</vt:lpstr>
      <vt:lpstr>ОСНОВНЫЕ ВИДЫ ДЕПИЛЯЦИИ. ПРИНЦИП УДАЛЕНИЯ ВОЛОС</vt:lpstr>
      <vt:lpstr>ПРЕИМУЩЕСТВА SPA-ШУГАРИНГА ARAVIA Professional</vt:lpstr>
      <vt:lpstr>РЕНТАБЕЛЬНОСТЬ ПРОЦЕДУРЫ</vt:lpstr>
      <vt:lpstr>КОМПЛЕКСНАЯ СИСТЕМА ПРОФЕССИОНАЛЬНОЙ SPA-ДЕПИЛЯЦИИ</vt:lpstr>
      <vt:lpstr>АССОРТИМЕНТ ПРОФЕССИОНАЛЬНЫХ  САХАРНЫХ ПАСТ И КАРАМЕЛЕЙ</vt:lpstr>
      <vt:lpstr>РЕГУЛИРОВАНИЕ ПЛОТНОСТИ ПАСТЫ</vt:lpstr>
      <vt:lpstr>БАНДАЖНАЯ ТЕХНИКА</vt:lpstr>
      <vt:lpstr>Слайд 10</vt:lpstr>
      <vt:lpstr>САХАРНЫЕ ПАСТЫ МЯГКОЙ КОНСИСТЕНЦИИ</vt:lpstr>
      <vt:lpstr>САХАРНЫЕ ПАСТЫ СРЕДНЕЙ КОНСИСТЕНЦИИ</vt:lpstr>
      <vt:lpstr>САХАРНЫЕ ПАСТЫ ПЛОТНОЙ КОНСИСТЕНЦИИ</vt:lpstr>
      <vt:lpstr>САХАРНЫЕ ПАСТЫ СЕРИИ EXPERT</vt:lpstr>
      <vt:lpstr>ЭТАПЫ САХАРНОЙ ДЕПИЛЯЦИИ</vt:lpstr>
      <vt:lpstr>I ОЧИЩЕНИЕ И ОБЕЗЖИРИВАНИЕ КОЖИ</vt:lpstr>
      <vt:lpstr>I ОЧИЩЕНИЕ И ОБЕЗЖИРИВАНИЕ КОЖИ</vt:lpstr>
      <vt:lpstr>II ПОДГОТОВКА КОЖИ</vt:lpstr>
      <vt:lpstr>III ОБРАБОТКА КОЖИ ПОСЛЕ ДЕПИЛЯЦИИ</vt:lpstr>
      <vt:lpstr>III ОБРАБОТКА КОЖИ ПОСЛЕ ДЕПИЛЯЦИИ</vt:lpstr>
      <vt:lpstr>IV ЗАВЕРШАЮЩИЙ УХОД</vt:lpstr>
      <vt:lpstr>IV ЗАВЕРШАЮЩИЙ УХОД</vt:lpstr>
      <vt:lpstr>IV ЗАВЕРШАЮЩИЙ УХОД</vt:lpstr>
      <vt:lpstr>ДОМАШНИЙ УХОД</vt:lpstr>
      <vt:lpstr>ДОМАШНИЙ УХОД</vt:lpstr>
      <vt:lpstr>ДОМАШНИЙ УХОД</vt:lpstr>
      <vt:lpstr>УЧЕБНЫЙ ЦЕНТР «АРВИЯ»</vt:lpstr>
      <vt:lpstr>УЧЕБНЫЙ ЦЕНТР «АРВИЯ»</vt:lpstr>
      <vt:lpstr>Ваш путь к совершенству!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comp151</dc:creator>
  <cp:lastModifiedBy>lenol</cp:lastModifiedBy>
  <cp:revision>3</cp:revision>
  <dcterms:created xsi:type="dcterms:W3CDTF">2019-09-24T08:55:23Z</dcterms:created>
  <dcterms:modified xsi:type="dcterms:W3CDTF">2019-11-07T19:55:12Z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2019-09-24T00:00:00Z</vt:filetime>
  </property>
</Properties>
</file>